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sldIdLst>
    <p:sldId id="256" r:id="rId2"/>
    <p:sldId id="554" r:id="rId3"/>
    <p:sldId id="511" r:id="rId4"/>
    <p:sldId id="555" r:id="rId5"/>
    <p:sldId id="513" r:id="rId6"/>
    <p:sldId id="556" r:id="rId7"/>
    <p:sldId id="557" r:id="rId8"/>
    <p:sldId id="262" r:id="rId9"/>
    <p:sldId id="558" r:id="rId10"/>
    <p:sldId id="514" r:id="rId11"/>
    <p:sldId id="524" r:id="rId12"/>
    <p:sldId id="542" r:id="rId13"/>
    <p:sldId id="526" r:id="rId14"/>
    <p:sldId id="527" r:id="rId15"/>
    <p:sldId id="528" r:id="rId16"/>
    <p:sldId id="562" r:id="rId17"/>
    <p:sldId id="529" r:id="rId18"/>
    <p:sldId id="530" r:id="rId19"/>
    <p:sldId id="531" r:id="rId20"/>
    <p:sldId id="537" r:id="rId21"/>
    <p:sldId id="561" r:id="rId22"/>
    <p:sldId id="532" r:id="rId23"/>
    <p:sldId id="538" r:id="rId24"/>
    <p:sldId id="533" r:id="rId25"/>
    <p:sldId id="534" r:id="rId26"/>
    <p:sldId id="535" r:id="rId27"/>
    <p:sldId id="539" r:id="rId28"/>
    <p:sldId id="564" r:id="rId29"/>
    <p:sldId id="552" r:id="rId30"/>
    <p:sldId id="541" r:id="rId31"/>
    <p:sldId id="543" r:id="rId32"/>
    <p:sldId id="525" r:id="rId33"/>
    <p:sldId id="545" r:id="rId34"/>
    <p:sldId id="546" r:id="rId35"/>
    <p:sldId id="547" r:id="rId36"/>
    <p:sldId id="563" r:id="rId37"/>
    <p:sldId id="549" r:id="rId38"/>
    <p:sldId id="550" r:id="rId39"/>
    <p:sldId id="553" r:id="rId40"/>
    <p:sldId id="25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0612"/>
    <a:srgbClr val="232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1C2CA-C9B5-E94C-8D14-29D0EC58D75A}" v="1778" dt="2023-09-29T08:33:20.5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9"/>
    <p:restoredTop sz="86629"/>
  </p:normalViewPr>
  <p:slideViewPr>
    <p:cSldViewPr snapToGrid="0">
      <p:cViewPr varScale="1">
        <p:scale>
          <a:sx n="103" d="100"/>
          <a:sy n="103" d="100"/>
        </p:scale>
        <p:origin x="19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0BB7D-5B4D-8E44-9371-0F823B807866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BD351-35CE-C441-AD50-7C4DDDD2E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6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Zlodej</a:t>
            </a:r>
            <a:r>
              <a:rPr lang="cs-CZ" dirty="0"/>
              <a:t>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dohodol</a:t>
            </a:r>
            <a:r>
              <a:rPr lang="cs-CZ" dirty="0"/>
              <a:t> s </a:t>
            </a:r>
            <a:r>
              <a:rPr lang="cs-CZ" dirty="0" err="1"/>
              <a:t>dodavateľom</a:t>
            </a:r>
            <a:r>
              <a:rPr lang="cs-CZ" dirty="0"/>
              <a:t> </a:t>
            </a:r>
            <a:r>
              <a:rPr lang="cs-CZ" dirty="0" err="1"/>
              <a:t>upratovacích</a:t>
            </a:r>
            <a:r>
              <a:rPr lang="cs-CZ" dirty="0"/>
              <a:t> </a:t>
            </a:r>
            <a:r>
              <a:rPr lang="cs-CZ" dirty="0" err="1"/>
              <a:t>služieb</a:t>
            </a:r>
            <a:r>
              <a:rPr lang="cs-CZ" dirty="0"/>
              <a:t> </a:t>
            </a:r>
            <a:r>
              <a:rPr lang="cs-CZ" dirty="0" err="1"/>
              <a:t>pre</a:t>
            </a:r>
            <a:r>
              <a:rPr lang="cs-CZ" dirty="0"/>
              <a:t> </a:t>
            </a:r>
            <a:r>
              <a:rPr lang="cs-CZ" dirty="0" err="1"/>
              <a:t>obchodnú</a:t>
            </a:r>
            <a:r>
              <a:rPr lang="cs-CZ" dirty="0"/>
              <a:t> </a:t>
            </a:r>
            <a:r>
              <a:rPr lang="cs-CZ" dirty="0" err="1"/>
              <a:t>sieť</a:t>
            </a:r>
            <a:r>
              <a:rPr lang="cs-CZ" dirty="0"/>
              <a:t>. Dohoda bola taká, že </a:t>
            </a:r>
            <a:r>
              <a:rPr lang="cs-CZ" dirty="0" err="1"/>
              <a:t>upratovačka</a:t>
            </a:r>
            <a:r>
              <a:rPr lang="cs-CZ" dirty="0"/>
              <a:t> nechá </a:t>
            </a:r>
            <a:r>
              <a:rPr lang="cs-CZ" dirty="0" err="1"/>
              <a:t>otvorené</a:t>
            </a:r>
            <a:r>
              <a:rPr lang="cs-CZ" dirty="0"/>
              <a:t> </a:t>
            </a:r>
            <a:r>
              <a:rPr lang="cs-CZ" dirty="0" err="1"/>
              <a:t>zadné</a:t>
            </a:r>
            <a:r>
              <a:rPr lang="cs-CZ" dirty="0"/>
              <a:t> dveře. Doslova </a:t>
            </a:r>
            <a:r>
              <a:rPr lang="cs-CZ" dirty="0" err="1"/>
              <a:t>zlodej</a:t>
            </a:r>
            <a:r>
              <a:rPr lang="cs-CZ" dirty="0"/>
              <a:t> plánuje </a:t>
            </a:r>
            <a:r>
              <a:rPr lang="cs-CZ" dirty="0" err="1"/>
              <a:t>využiť</a:t>
            </a:r>
            <a:r>
              <a:rPr lang="cs-CZ" dirty="0"/>
              <a:t> </a:t>
            </a:r>
            <a:r>
              <a:rPr lang="cs-CZ" dirty="0" err="1"/>
              <a:t>backdoor</a:t>
            </a:r>
            <a:r>
              <a:rPr lang="cs-CZ" dirty="0"/>
              <a:t>. Celý </a:t>
            </a:r>
            <a:r>
              <a:rPr lang="cs-CZ" dirty="0" err="1"/>
              <a:t>príbeh</a:t>
            </a:r>
            <a:r>
              <a:rPr lang="cs-CZ" dirty="0"/>
              <a:t> zobrazuje </a:t>
            </a:r>
            <a:r>
              <a:rPr lang="cs-CZ" dirty="0" err="1"/>
              <a:t>priebeh</a:t>
            </a:r>
            <a:r>
              <a:rPr lang="cs-CZ" dirty="0"/>
              <a:t> </a:t>
            </a:r>
            <a:r>
              <a:rPr lang="cs-CZ" dirty="0" err="1"/>
              <a:t>začiatku</a:t>
            </a:r>
            <a:r>
              <a:rPr lang="cs-CZ" dirty="0"/>
              <a:t> a procesu krádeže v obchode. Uvedený </a:t>
            </a:r>
            <a:r>
              <a:rPr lang="cs-CZ" dirty="0" err="1"/>
              <a:t>príbeh</a:t>
            </a:r>
            <a:r>
              <a:rPr lang="cs-CZ" dirty="0"/>
              <a:t> má </a:t>
            </a:r>
            <a:r>
              <a:rPr lang="cs-CZ" dirty="0" err="1"/>
              <a:t>slúžiť</a:t>
            </a:r>
            <a:r>
              <a:rPr lang="cs-CZ" dirty="0"/>
              <a:t> na </a:t>
            </a:r>
            <a:r>
              <a:rPr lang="cs-CZ" dirty="0" err="1"/>
              <a:t>lepšiu</a:t>
            </a:r>
            <a:r>
              <a:rPr lang="cs-CZ" dirty="0"/>
              <a:t> </a:t>
            </a:r>
            <a:r>
              <a:rPr lang="cs-CZ" dirty="0" err="1"/>
              <a:t>predstavu</a:t>
            </a:r>
            <a:r>
              <a:rPr lang="cs-CZ" dirty="0"/>
              <a:t> toho, jako funguje </a:t>
            </a:r>
            <a:r>
              <a:rPr lang="cs-CZ" dirty="0" err="1"/>
              <a:t>monitorovanie</a:t>
            </a:r>
            <a:r>
              <a:rPr lang="cs-CZ" dirty="0"/>
              <a:t> </a:t>
            </a:r>
            <a:r>
              <a:rPr lang="cs-CZ" dirty="0" err="1"/>
              <a:t>siete</a:t>
            </a:r>
            <a:r>
              <a:rPr lang="cs-CZ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88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Přístupem na danou adresu útočník spustí reverse </a:t>
            </a:r>
            <a:r>
              <a:rPr lang="cs-CZ" dirty="0" err="1"/>
              <a:t>shell</a:t>
            </a:r>
            <a:r>
              <a:rPr lang="cs-CZ" dirty="0"/>
              <a:t>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Jedná se o škodlivý kód prostředí </a:t>
            </a:r>
            <a:r>
              <a:rPr lang="cs-CZ" dirty="0" err="1"/>
              <a:t>Webshell</a:t>
            </a:r>
            <a:r>
              <a:rPr lang="cs-CZ" dirty="0"/>
              <a:t>, který útočník implantoval do aplikace. Přístup na konkrétní adresu URL a zadání konkrétních parametrů spustí akci na serveru, na kterém běží napadená aplikace. Binární soubor </a:t>
            </a:r>
            <a:r>
              <a:rPr lang="cs-CZ" dirty="0" err="1"/>
              <a:t>Reverseshell</a:t>
            </a:r>
            <a:r>
              <a:rPr lang="cs-CZ" dirty="0"/>
              <a:t> je vlastněn </a:t>
            </a:r>
            <a:r>
              <a:rPr lang="cs-CZ" dirty="0" err="1"/>
              <a:t>rootem</a:t>
            </a:r>
            <a:r>
              <a:rPr lang="cs-CZ" dirty="0"/>
              <a:t> s nastaveným bitem </a:t>
            </a:r>
            <a:r>
              <a:rPr lang="cs-CZ" dirty="0" err="1"/>
              <a:t>setuid</a:t>
            </a:r>
            <a:r>
              <a:rPr lang="cs-CZ" dirty="0"/>
              <a:t>. Bude spuštěna pod právy </a:t>
            </a:r>
            <a:r>
              <a:rPr lang="cs-CZ" dirty="0" err="1"/>
              <a:t>roota</a:t>
            </a:r>
            <a:r>
              <a:rPr lang="cs-CZ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744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Útočník má přístup do příkazové řádky</a:t>
            </a:r>
            <a:br>
              <a:rPr lang="cs-CZ" dirty="0"/>
            </a:br>
            <a:r>
              <a:rPr lang="cs-CZ" dirty="0" err="1"/>
              <a:t>Reverseshell</a:t>
            </a:r>
            <a:r>
              <a:rPr lang="cs-CZ" dirty="0"/>
              <a:t> je meterpreter z frameworku </a:t>
            </a:r>
            <a:r>
              <a:rPr lang="cs-CZ" dirty="0" err="1"/>
              <a:t>Metasploit</a:t>
            </a:r>
            <a:r>
              <a:rPr lang="cs-CZ" dirty="0"/>
              <a:t> - meterpreter byl použit proto, že poskytuje různé užitečné funkce (</a:t>
            </a:r>
            <a:r>
              <a:rPr lang="cs-CZ" dirty="0" err="1"/>
              <a:t>keylogger</a:t>
            </a:r>
            <a:r>
              <a:rPr lang="cs-CZ" dirty="0"/>
              <a:t>, přenos souborů z/do </a:t>
            </a:r>
            <a:r>
              <a:rPr lang="cs-CZ" dirty="0" err="1"/>
              <a:t>backdoorovaného</a:t>
            </a:r>
            <a:r>
              <a:rPr lang="cs-CZ" dirty="0"/>
              <a:t> počítače atd.).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097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261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607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Zlodej</a:t>
            </a:r>
            <a:r>
              <a:rPr lang="cs-CZ" dirty="0"/>
              <a:t> </a:t>
            </a:r>
            <a:r>
              <a:rPr lang="cs-CZ" dirty="0" err="1"/>
              <a:t>hľadá</a:t>
            </a:r>
            <a:r>
              <a:rPr lang="cs-CZ" dirty="0"/>
              <a:t> v obchode, kde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nachádzajú</a:t>
            </a:r>
            <a:r>
              <a:rPr lang="cs-CZ" dirty="0"/>
              <a:t> </a:t>
            </a:r>
            <a:r>
              <a:rPr lang="cs-CZ" dirty="0" err="1"/>
              <a:t>pokladne</a:t>
            </a:r>
            <a:r>
              <a:rPr lang="cs-CZ" dirty="0"/>
              <a:t>. </a:t>
            </a:r>
            <a:r>
              <a:rPr lang="cs-CZ" dirty="0" err="1"/>
              <a:t>Hneď</a:t>
            </a:r>
            <a:r>
              <a:rPr lang="cs-CZ" dirty="0"/>
              <a:t> </a:t>
            </a:r>
            <a:r>
              <a:rPr lang="cs-CZ" dirty="0" err="1"/>
              <a:t>ako</a:t>
            </a:r>
            <a:r>
              <a:rPr lang="cs-CZ" dirty="0"/>
              <a:t> </a:t>
            </a:r>
            <a:r>
              <a:rPr lang="cs-CZ" dirty="0" err="1"/>
              <a:t>príde</a:t>
            </a:r>
            <a:r>
              <a:rPr lang="cs-CZ" dirty="0"/>
              <a:t> k </a:t>
            </a:r>
            <a:r>
              <a:rPr lang="cs-CZ" dirty="0" err="1"/>
              <a:t>pokladniam</a:t>
            </a:r>
            <a:r>
              <a:rPr lang="cs-CZ" dirty="0"/>
              <a:t> </a:t>
            </a:r>
            <a:r>
              <a:rPr lang="cs-CZ" dirty="0" err="1"/>
              <a:t>skúša</a:t>
            </a:r>
            <a:r>
              <a:rPr lang="cs-CZ" dirty="0"/>
              <a:t> </a:t>
            </a:r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otvoriť</a:t>
            </a:r>
            <a:r>
              <a:rPr lang="cs-CZ" dirty="0"/>
              <a:t> hrubou silou. </a:t>
            </a:r>
            <a:r>
              <a:rPr lang="cs-CZ" dirty="0" err="1"/>
              <a:t>Pokladne</a:t>
            </a:r>
            <a:r>
              <a:rPr lang="cs-CZ" dirty="0"/>
              <a:t> </a:t>
            </a:r>
            <a:r>
              <a:rPr lang="cs-CZ" dirty="0" err="1"/>
              <a:t>sa</a:t>
            </a:r>
            <a:r>
              <a:rPr lang="cs-CZ" dirty="0"/>
              <a:t> mu </a:t>
            </a:r>
            <a:r>
              <a:rPr lang="cs-CZ" dirty="0" err="1"/>
              <a:t>podarilo</a:t>
            </a:r>
            <a:r>
              <a:rPr lang="cs-CZ" dirty="0"/>
              <a:t> </a:t>
            </a:r>
            <a:r>
              <a:rPr lang="cs-CZ" dirty="0" err="1"/>
              <a:t>otvorit</a:t>
            </a:r>
            <a:r>
              <a:rPr lang="cs-CZ" dirty="0"/>
              <a:t> ale nic v nich </a:t>
            </a:r>
            <a:r>
              <a:rPr lang="cs-CZ" dirty="0" err="1"/>
              <a:t>nenasiel</a:t>
            </a:r>
            <a:r>
              <a:rPr lang="cs-CZ" dirty="0"/>
              <a:t>. Pomyslel si, že tu musí byť trezor kam </a:t>
            </a:r>
            <a:r>
              <a:rPr lang="cs-CZ" dirty="0" err="1"/>
              <a:t>dávajú</a:t>
            </a:r>
            <a:r>
              <a:rPr lang="cs-CZ" dirty="0"/>
              <a:t> </a:t>
            </a:r>
            <a:r>
              <a:rPr lang="cs-CZ" dirty="0" err="1"/>
              <a:t>dennú</a:t>
            </a:r>
            <a:r>
              <a:rPr lang="cs-CZ" dirty="0"/>
              <a:t> tržbu.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8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Útočník se bude snažit zjistit jak vypadá síťování v rámci interní síti. Proto spustí jednoduchý </a:t>
            </a:r>
            <a:r>
              <a:rPr lang="cs-CZ" dirty="0" err="1"/>
              <a:t>command</a:t>
            </a:r>
            <a:r>
              <a:rPr lang="cs-CZ" dirty="0"/>
              <a:t> </a:t>
            </a:r>
            <a:r>
              <a:rPr lang="cs-CZ" dirty="0" err="1"/>
              <a:t>ifconfig</a:t>
            </a:r>
            <a:r>
              <a:rPr lang="cs-CZ" dirty="0"/>
              <a:t>, který má ukáže lokální IP adresu a </a:t>
            </a:r>
            <a:r>
              <a:rPr lang="cs-CZ" dirty="0" err="1"/>
              <a:t>subnet</a:t>
            </a:r>
            <a:r>
              <a:rPr lang="cs-CZ" dirty="0"/>
              <a:t> ve kterém se nachází. Aby mohl spustit nějakou sadu </a:t>
            </a:r>
            <a:r>
              <a:rPr lang="cs-CZ" dirty="0" err="1"/>
              <a:t>scanů</a:t>
            </a:r>
            <a:endParaRPr lang="cs-CZ" dirty="0"/>
          </a:p>
          <a:p>
            <a:endParaRPr lang="cs-CZ" dirty="0"/>
          </a:p>
          <a:p>
            <a:r>
              <a:rPr lang="cs-CZ" dirty="0"/>
              <a:t>Pomocí reverzního </a:t>
            </a:r>
            <a:r>
              <a:rPr lang="cs-CZ" dirty="0" err="1"/>
              <a:t>shellu</a:t>
            </a:r>
            <a:r>
              <a:rPr lang="cs-CZ" dirty="0"/>
              <a:t> </a:t>
            </a:r>
            <a:r>
              <a:rPr lang="cs-CZ" dirty="0" err="1"/>
              <a:t>meterpreteru</a:t>
            </a:r>
            <a:r>
              <a:rPr lang="cs-CZ" dirty="0"/>
              <a:t> útočník vytvoří více interaktivních reverzních </a:t>
            </a:r>
            <a:r>
              <a:rPr lang="cs-CZ" dirty="0" err="1"/>
              <a:t>shellů</a:t>
            </a:r>
            <a:r>
              <a:rPr lang="cs-CZ" dirty="0"/>
              <a:t>, aby bylo útočení pohodlnější. Poté si stáhne všechny potřebné nástroje (framework </a:t>
            </a:r>
            <a:r>
              <a:rPr lang="cs-CZ" dirty="0" err="1"/>
              <a:t>metasploit</a:t>
            </a:r>
            <a:r>
              <a:rPr lang="cs-CZ" dirty="0"/>
              <a:t>, nmap, </a:t>
            </a:r>
            <a:r>
              <a:rPr lang="cs-CZ" dirty="0" err="1"/>
              <a:t>arpscan</a:t>
            </a:r>
            <a:r>
              <a:rPr lang="cs-CZ" dirty="0"/>
              <a:t>, </a:t>
            </a:r>
            <a:r>
              <a:rPr lang="cs-CZ" dirty="0" err="1"/>
              <a:t>exploity</a:t>
            </a:r>
            <a:r>
              <a:rPr lang="cs-CZ" dirty="0"/>
              <a:t>, ... ) a zjistí vnitřní IP adresu stroje a jeho síťovou masku (stroj má privátní IP, protože je skrytý za směrovačem a přístupný přes NAT), aby mohl útok rozvinout ve vnitřní síti.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434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Pomocí ARP </a:t>
            </a:r>
            <a:r>
              <a:rPr lang="cs-CZ" dirty="0" err="1"/>
              <a:t>scanu</a:t>
            </a:r>
            <a:r>
              <a:rPr lang="cs-CZ" dirty="0"/>
              <a:t> identifikuje jaká zařízení jsou okolo něj.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793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 jelikož síť není správně segmentována. Útočník může z napadeného počítače přistupovat přes síť k jiným systémům, které mají otevřené porty. 445 – SMB nebo 53 – DNS.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761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 „</a:t>
            </a:r>
            <a:r>
              <a:rPr lang="cs-CZ" dirty="0" err="1"/>
              <a:t>uspesnom</a:t>
            </a:r>
            <a:r>
              <a:rPr lang="cs-CZ" dirty="0"/>
              <a:t> pokuse“ o </a:t>
            </a:r>
            <a:r>
              <a:rPr lang="cs-CZ" dirty="0" err="1"/>
              <a:t>otvorenie</a:t>
            </a:r>
            <a:r>
              <a:rPr lang="cs-CZ" dirty="0"/>
              <a:t> </a:t>
            </a:r>
            <a:r>
              <a:rPr lang="cs-CZ" dirty="0" err="1"/>
              <a:t>pokladne</a:t>
            </a:r>
            <a:r>
              <a:rPr lang="cs-CZ" dirty="0"/>
              <a:t>, začne </a:t>
            </a:r>
            <a:r>
              <a:rPr lang="cs-CZ" dirty="0" err="1"/>
              <a:t>zlodej</a:t>
            </a:r>
            <a:r>
              <a:rPr lang="cs-CZ" dirty="0"/>
              <a:t> </a:t>
            </a:r>
            <a:r>
              <a:rPr lang="cs-CZ" dirty="0" err="1"/>
              <a:t>hladať</a:t>
            </a:r>
            <a:r>
              <a:rPr lang="cs-CZ" dirty="0"/>
              <a:t> </a:t>
            </a:r>
            <a:r>
              <a:rPr lang="cs-CZ" dirty="0" err="1"/>
              <a:t>administratívne</a:t>
            </a:r>
            <a:r>
              <a:rPr lang="cs-CZ" dirty="0"/>
              <a:t> </a:t>
            </a:r>
            <a:r>
              <a:rPr lang="cs-CZ" dirty="0" err="1"/>
              <a:t>priestory</a:t>
            </a:r>
            <a:r>
              <a:rPr lang="cs-CZ" dirty="0"/>
              <a:t> v </a:t>
            </a:r>
            <a:r>
              <a:rPr lang="cs-CZ" dirty="0" err="1"/>
              <a:t>ktorých</a:t>
            </a:r>
            <a:r>
              <a:rPr lang="cs-CZ" dirty="0"/>
              <a:t> </a:t>
            </a:r>
            <a:r>
              <a:rPr lang="cs-CZ" dirty="0" err="1"/>
              <a:t>predpokladá</a:t>
            </a:r>
            <a:r>
              <a:rPr lang="cs-CZ" dirty="0"/>
              <a:t>, že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nachádza</a:t>
            </a:r>
            <a:r>
              <a:rPr lang="cs-CZ" dirty="0"/>
              <a:t> trezor. Vstup do </a:t>
            </a:r>
            <a:r>
              <a:rPr lang="cs-CZ" dirty="0" err="1"/>
              <a:t>administratívnej</a:t>
            </a:r>
            <a:r>
              <a:rPr lang="cs-CZ" dirty="0"/>
              <a:t> časti je </a:t>
            </a:r>
            <a:r>
              <a:rPr lang="cs-CZ" dirty="0" err="1"/>
              <a:t>cez</a:t>
            </a:r>
            <a:r>
              <a:rPr lang="cs-CZ" dirty="0"/>
              <a:t> kódový </a:t>
            </a:r>
            <a:r>
              <a:rPr lang="cs-CZ" dirty="0" err="1"/>
              <a:t>zámok</a:t>
            </a:r>
            <a:r>
              <a:rPr lang="cs-CZ" dirty="0"/>
              <a:t> na </a:t>
            </a:r>
            <a:r>
              <a:rPr lang="cs-CZ" dirty="0" err="1"/>
              <a:t>dverách</a:t>
            </a:r>
            <a:r>
              <a:rPr lang="cs-CZ" dirty="0"/>
              <a:t>. </a:t>
            </a:r>
            <a:r>
              <a:rPr lang="cs-CZ" dirty="0" err="1"/>
              <a:t>Najskôr</a:t>
            </a:r>
            <a:r>
              <a:rPr lang="cs-CZ" dirty="0"/>
              <a:t> </a:t>
            </a:r>
            <a:r>
              <a:rPr lang="cs-CZ" dirty="0" err="1"/>
              <a:t>skúša</a:t>
            </a:r>
            <a:r>
              <a:rPr lang="cs-CZ" dirty="0"/>
              <a:t> </a:t>
            </a:r>
            <a:r>
              <a:rPr lang="cs-CZ" dirty="0" err="1"/>
              <a:t>bežne</a:t>
            </a:r>
            <a:r>
              <a:rPr lang="cs-CZ" dirty="0"/>
              <a:t> používané </a:t>
            </a:r>
            <a:r>
              <a:rPr lang="cs-CZ" dirty="0" err="1"/>
              <a:t>kombinácie</a:t>
            </a:r>
            <a:r>
              <a:rPr lang="cs-CZ" dirty="0"/>
              <a:t> </a:t>
            </a:r>
            <a:r>
              <a:rPr lang="cs-CZ" dirty="0" err="1"/>
              <a:t>čísiel</a:t>
            </a:r>
            <a:r>
              <a:rPr lang="cs-CZ" dirty="0"/>
              <a:t>, </a:t>
            </a:r>
            <a:r>
              <a:rPr lang="cs-CZ" dirty="0" err="1"/>
              <a:t>nedarí</a:t>
            </a:r>
            <a:r>
              <a:rPr lang="cs-CZ" dirty="0"/>
              <a:t> </a:t>
            </a:r>
            <a:r>
              <a:rPr lang="cs-CZ" dirty="0" err="1"/>
              <a:t>sa</a:t>
            </a:r>
            <a:r>
              <a:rPr lang="cs-CZ" dirty="0"/>
              <a:t> mu. </a:t>
            </a:r>
            <a:r>
              <a:rPr lang="cs-CZ" dirty="0" err="1"/>
              <a:t>Nakoniec</a:t>
            </a:r>
            <a:r>
              <a:rPr lang="cs-CZ" dirty="0"/>
              <a:t> </a:t>
            </a:r>
            <a:r>
              <a:rPr lang="cs-CZ" dirty="0" err="1"/>
              <a:t>jednoducho</a:t>
            </a:r>
            <a:r>
              <a:rPr lang="cs-CZ" dirty="0"/>
              <a:t> vykopne </a:t>
            </a:r>
            <a:r>
              <a:rPr lang="cs-CZ" dirty="0" err="1"/>
              <a:t>dvere</a:t>
            </a:r>
            <a:r>
              <a:rPr lang="cs-CZ" dirty="0"/>
              <a:t> hrubou silou (</a:t>
            </a:r>
            <a:r>
              <a:rPr lang="cs-CZ" dirty="0" err="1"/>
              <a:t>vie</a:t>
            </a:r>
            <a:r>
              <a:rPr lang="cs-CZ" dirty="0"/>
              <a:t> o </a:t>
            </a:r>
            <a:r>
              <a:rPr lang="cs-CZ" dirty="0" err="1"/>
              <a:t>tejto</a:t>
            </a:r>
            <a:r>
              <a:rPr lang="cs-CZ" dirty="0"/>
              <a:t> zranitelnosti na </a:t>
            </a:r>
            <a:r>
              <a:rPr lang="cs-CZ" dirty="0" err="1"/>
              <a:t>zneškodnenie</a:t>
            </a:r>
            <a:r>
              <a:rPr lang="cs-CZ" dirty="0"/>
              <a:t> systému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86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Útočník pak použije hrubou sílu, tedy nějaký </a:t>
            </a:r>
            <a:r>
              <a:rPr lang="cs-CZ" dirty="0" err="1"/>
              <a:t>bruteforce</a:t>
            </a:r>
            <a:r>
              <a:rPr lang="cs-CZ" dirty="0"/>
              <a:t> </a:t>
            </a:r>
            <a:r>
              <a:rPr lang="cs-CZ" dirty="0" err="1"/>
              <a:t>attack</a:t>
            </a:r>
            <a:r>
              <a:rPr lang="cs-CZ" dirty="0"/>
              <a:t>, pomocí hydry, kdy v tomto případě útoční na SSH.</a:t>
            </a:r>
          </a:p>
          <a:p>
            <a:endParaRPr lang="cs-CZ" dirty="0"/>
          </a:p>
          <a:p>
            <a:r>
              <a:rPr lang="cs-CZ" dirty="0"/>
              <a:t>Technika tzv. "</a:t>
            </a:r>
            <a:r>
              <a:rPr lang="cs-CZ" dirty="0" err="1"/>
              <a:t>password</a:t>
            </a:r>
            <a:r>
              <a:rPr lang="cs-CZ" dirty="0"/>
              <a:t> </a:t>
            </a:r>
            <a:r>
              <a:rPr lang="cs-CZ" dirty="0" err="1"/>
              <a:t>spraying</a:t>
            </a:r>
            <a:r>
              <a:rPr lang="cs-CZ" dirty="0"/>
              <a:t> </a:t>
            </a:r>
            <a:r>
              <a:rPr lang="cs-CZ" dirty="0" err="1"/>
              <a:t>attack</a:t>
            </a:r>
            <a:r>
              <a:rPr lang="cs-CZ" dirty="0"/>
              <a:t>" představuje malé množství pokusů o přihlášení pomocí častých kombinací přihlašovacího jména a hesla. V tomto případě bez úspěchu.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064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344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208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Vpravo nahoře, helpdesk aplikace na které útočník zneužije exploit DNS </a:t>
            </a:r>
            <a:r>
              <a:rPr lang="cs-CZ" dirty="0" err="1"/>
              <a:t>SIGRed</a:t>
            </a:r>
            <a:r>
              <a:rPr lang="cs-CZ" dirty="0"/>
              <a:t>, a dostane se na </a:t>
            </a:r>
            <a:r>
              <a:rPr lang="cs-CZ" dirty="0" err="1"/>
              <a:t>windows</a:t>
            </a:r>
            <a:r>
              <a:rPr lang="cs-CZ" dirty="0"/>
              <a:t> server. </a:t>
            </a:r>
          </a:p>
          <a:p>
            <a:endParaRPr lang="cs-CZ" dirty="0"/>
          </a:p>
          <a:p>
            <a:r>
              <a:rPr lang="cs-CZ" dirty="0"/>
              <a:t>Zneužití zranitelnosti DNS </a:t>
            </a:r>
            <a:r>
              <a:rPr lang="cs-CZ" dirty="0" err="1"/>
              <a:t>SIGRed</a:t>
            </a:r>
            <a:r>
              <a:rPr lang="cs-CZ" dirty="0"/>
              <a:t> umožňuje útočníkovi spustit reverzní </a:t>
            </a:r>
            <a:r>
              <a:rPr lang="cs-CZ" dirty="0" err="1"/>
              <a:t>shell</a:t>
            </a:r>
            <a:r>
              <a:rPr lang="cs-CZ" dirty="0"/>
              <a:t> s nejvyššími systémovými právy.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148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nejdřív zastaví </a:t>
            </a:r>
            <a:r>
              <a:rPr lang="cs-CZ" dirty="0" err="1"/>
              <a:t>windefender</a:t>
            </a:r>
            <a:r>
              <a:rPr lang="cs-CZ" dirty="0"/>
              <a:t>, pak si stáhne meterpreter a spustí ho.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113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Úročník znovu spustí reverse </a:t>
            </a:r>
            <a:r>
              <a:rPr lang="cs-CZ" dirty="0" err="1"/>
              <a:t>shell</a:t>
            </a:r>
            <a:r>
              <a:rPr lang="cs-CZ" dirty="0"/>
              <a:t>, aby se mu otevřelo více možností, lépe se mu to ovládalo.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579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Ted už nastává pouze to škození obchodu. Vidí trezor. Po zkušenosti se dveřmi se už nezdržuje a </a:t>
            </a:r>
            <a:r>
              <a:rPr lang="cs-CZ" dirty="0" err="1"/>
              <a:t>skúša</a:t>
            </a:r>
            <a:r>
              <a:rPr lang="cs-CZ" dirty="0"/>
              <a:t> </a:t>
            </a:r>
            <a:r>
              <a:rPr lang="cs-CZ" dirty="0" err="1"/>
              <a:t>rozmlátiť</a:t>
            </a:r>
            <a:r>
              <a:rPr lang="cs-CZ" dirty="0"/>
              <a:t> trezor. Při </a:t>
            </a:r>
            <a:r>
              <a:rPr lang="cs-CZ" dirty="0" err="1"/>
              <a:t>mlátení</a:t>
            </a:r>
            <a:r>
              <a:rPr lang="cs-CZ" dirty="0"/>
              <a:t> do trezoru sekerou </a:t>
            </a:r>
            <a:r>
              <a:rPr lang="cs-CZ" dirty="0" err="1"/>
              <a:t>sa</a:t>
            </a:r>
            <a:r>
              <a:rPr lang="cs-CZ" dirty="0"/>
              <a:t> mu </a:t>
            </a:r>
            <a:r>
              <a:rPr lang="cs-CZ" dirty="0" err="1"/>
              <a:t>podarí</a:t>
            </a:r>
            <a:r>
              <a:rPr lang="cs-CZ" dirty="0"/>
              <a:t> </a:t>
            </a:r>
            <a:r>
              <a:rPr lang="cs-CZ" dirty="0" err="1"/>
              <a:t>seknúť</a:t>
            </a:r>
            <a:r>
              <a:rPr lang="cs-CZ" dirty="0"/>
              <a:t> do </a:t>
            </a:r>
            <a:r>
              <a:rPr lang="cs-CZ" dirty="0" err="1"/>
              <a:t>vodoinštalácie</a:t>
            </a:r>
            <a:r>
              <a:rPr lang="cs-CZ" dirty="0"/>
              <a:t>. Takže </a:t>
            </a:r>
            <a:r>
              <a:rPr lang="cs-CZ" dirty="0" err="1"/>
              <a:t>chtiac</a:t>
            </a:r>
            <a:r>
              <a:rPr lang="cs-CZ" dirty="0"/>
              <a:t> </a:t>
            </a:r>
            <a:r>
              <a:rPr lang="cs-CZ" dirty="0" err="1"/>
              <a:t>nechtiac</a:t>
            </a:r>
            <a:r>
              <a:rPr lang="cs-CZ" dirty="0"/>
              <a:t> </a:t>
            </a:r>
            <a:r>
              <a:rPr lang="cs-CZ" dirty="0" err="1"/>
              <a:t>spôsobil</a:t>
            </a:r>
            <a:r>
              <a:rPr lang="cs-CZ" dirty="0"/>
              <a:t> </a:t>
            </a:r>
            <a:r>
              <a:rPr lang="cs-CZ" dirty="0" err="1"/>
              <a:t>vytopenie</a:t>
            </a:r>
            <a:r>
              <a:rPr lang="cs-CZ" dirty="0"/>
              <a:t> celého obchodu. </a:t>
            </a:r>
            <a:r>
              <a:rPr lang="cs-CZ" dirty="0" err="1"/>
              <a:t>Nakoľko</a:t>
            </a:r>
            <a:r>
              <a:rPr lang="cs-CZ" dirty="0"/>
              <a:t> </a:t>
            </a:r>
            <a:r>
              <a:rPr lang="cs-CZ" dirty="0" err="1"/>
              <a:t>sa</a:t>
            </a:r>
            <a:r>
              <a:rPr lang="cs-CZ" dirty="0"/>
              <a:t> mu to </a:t>
            </a:r>
            <a:r>
              <a:rPr lang="cs-CZ" dirty="0" err="1"/>
              <a:t>nepodarí</a:t>
            </a:r>
            <a:r>
              <a:rPr lang="cs-CZ" dirty="0"/>
              <a:t> snaží se co nejrychleji utéct. Hází trezor ven z okna společně s dokumenty, které byli ve </a:t>
            </a:r>
            <a:r>
              <a:rPr lang="cs-CZ" dirty="0" err="1"/>
              <a:t>skříňcevedle</a:t>
            </a:r>
            <a:r>
              <a:rPr lang="cs-CZ" dirty="0"/>
              <a:t> trezoru – </a:t>
            </a:r>
            <a:r>
              <a:rPr lang="cs-CZ" dirty="0" err="1"/>
              <a:t>jednolo</a:t>
            </a:r>
            <a:r>
              <a:rPr lang="cs-CZ" dirty="0"/>
              <a:t> se o zaměstnanecké smlouvy a smlouvy s dodavateli a utíká z obchodu pryč. (nepozorovaně, protože kamery v obchodě nebyly)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890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Tady si stáhne data z </a:t>
            </a:r>
            <a:r>
              <a:rPr lang="cs-CZ" dirty="0" err="1"/>
              <a:t>windows</a:t>
            </a:r>
            <a:r>
              <a:rPr lang="cs-CZ" dirty="0"/>
              <a:t> serveru na helpdesk systém, který má přímou komunikaci do internetu. Tím pádem je větší šance, že útočníka nikdo neodhalí.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097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Aby to zamaskoval, použije DNS </a:t>
            </a:r>
            <a:r>
              <a:rPr lang="cs-CZ" dirty="0" err="1"/>
              <a:t>tunneling</a:t>
            </a:r>
            <a:r>
              <a:rPr lang="cs-CZ" dirty="0"/>
              <a:t>, spustí si na obou stranách </a:t>
            </a:r>
            <a:r>
              <a:rPr lang="cs-CZ" dirty="0" err="1"/>
              <a:t>netcut</a:t>
            </a:r>
            <a:r>
              <a:rPr lang="cs-CZ" dirty="0"/>
              <a:t> na portu 53 a </a:t>
            </a:r>
            <a:r>
              <a:rPr lang="cs-CZ" dirty="0" err="1"/>
              <a:t>vyposílá</a:t>
            </a:r>
            <a:r>
              <a:rPr lang="cs-CZ" dirty="0"/>
              <a:t> s tím, že to na první pohled vypadá jako masivní DNS provoz.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069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Útočník chce způsobit škodu. Spustí krátký příkaz, který naruší systémový soubor, spustí </a:t>
            </a:r>
            <a:r>
              <a:rPr lang="cs-CZ" dirty="0" err="1"/>
              <a:t>reboot.a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Zneužití vede k poškození souborového systému, které vede k restartu zařízení a po kterém není možné spustit operační systém. Nelze to snadno napravit - problém může vyřešit pouze přeinstalace systému, i když se o to systém Windows snaží sám. Všechny služby poskytované zařízením již nejsou k dispozici, což vede k dopadu na provoz společnosti.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713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Odsud se už to </a:t>
            </a:r>
            <a:r>
              <a:rPr lang="cs-CZ" dirty="0" err="1"/>
              <a:t>nehned</a:t>
            </a:r>
            <a:r>
              <a:rPr lang="cs-CZ" dirty="0"/>
              <a:t>, je potřeba přeinstalovat celý systém.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775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Keby</a:t>
            </a:r>
            <a:r>
              <a:rPr lang="cs-CZ" dirty="0"/>
              <a:t> </a:t>
            </a:r>
            <a:r>
              <a:rPr lang="cs-CZ" dirty="0" err="1"/>
              <a:t>mali</a:t>
            </a:r>
            <a:r>
              <a:rPr lang="cs-CZ" dirty="0"/>
              <a:t> v obchode </a:t>
            </a:r>
            <a:r>
              <a:rPr lang="cs-CZ" dirty="0" err="1"/>
              <a:t>dostatočnú</a:t>
            </a:r>
            <a:r>
              <a:rPr lang="cs-CZ" dirty="0"/>
              <a:t> </a:t>
            </a:r>
            <a:r>
              <a:rPr lang="cs-CZ" dirty="0" err="1"/>
              <a:t>vizibilitu</a:t>
            </a:r>
            <a:r>
              <a:rPr lang="cs-CZ" dirty="0"/>
              <a:t> - kamery. Tak by </a:t>
            </a:r>
            <a:r>
              <a:rPr lang="cs-CZ" dirty="0" err="1"/>
              <a:t>vedeli</a:t>
            </a:r>
            <a:r>
              <a:rPr lang="cs-CZ" dirty="0"/>
              <a:t> že </a:t>
            </a:r>
            <a:r>
              <a:rPr lang="cs-CZ" dirty="0" err="1"/>
              <a:t>sa</a:t>
            </a:r>
            <a:r>
              <a:rPr lang="cs-CZ" dirty="0"/>
              <a:t> tam </a:t>
            </a:r>
            <a:r>
              <a:rPr lang="cs-CZ" dirty="0" err="1"/>
              <a:t>niečo</a:t>
            </a:r>
            <a:r>
              <a:rPr lang="cs-CZ" dirty="0"/>
              <a:t> </a:t>
            </a:r>
            <a:r>
              <a:rPr lang="cs-CZ" dirty="0" err="1"/>
              <a:t>deje</a:t>
            </a:r>
            <a:r>
              <a:rPr lang="cs-CZ" dirty="0"/>
              <a:t> v </a:t>
            </a:r>
            <a:r>
              <a:rPr lang="cs-CZ" dirty="0" err="1"/>
              <a:t>reálnom</a:t>
            </a:r>
            <a:r>
              <a:rPr lang="cs-CZ" dirty="0"/>
              <a:t> čase.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435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139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898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806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310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0058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194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Zlodej</a:t>
            </a:r>
            <a:r>
              <a:rPr lang="cs-CZ" dirty="0"/>
              <a:t> si </a:t>
            </a:r>
            <a:r>
              <a:rPr lang="cs-CZ" dirty="0" err="1"/>
              <a:t>najskôr</a:t>
            </a:r>
            <a:r>
              <a:rPr lang="cs-CZ" dirty="0"/>
              <a:t> </a:t>
            </a:r>
            <a:r>
              <a:rPr lang="cs-CZ" dirty="0" err="1"/>
              <a:t>overí</a:t>
            </a:r>
            <a:r>
              <a:rPr lang="cs-CZ" dirty="0"/>
              <a:t> či, sú </a:t>
            </a:r>
            <a:r>
              <a:rPr lang="cs-CZ" dirty="0" err="1"/>
              <a:t>najozaj</a:t>
            </a:r>
            <a:r>
              <a:rPr lang="cs-CZ" dirty="0"/>
              <a:t> </a:t>
            </a:r>
            <a:r>
              <a:rPr lang="cs-CZ" dirty="0" err="1"/>
              <a:t>otvorené</a:t>
            </a:r>
            <a:r>
              <a:rPr lang="cs-CZ" dirty="0"/>
              <a:t> </a:t>
            </a:r>
            <a:r>
              <a:rPr lang="cs-CZ" dirty="0" err="1"/>
              <a:t>zadné</a:t>
            </a:r>
            <a:r>
              <a:rPr lang="cs-CZ" dirty="0"/>
              <a:t> dveře obchodu. </a:t>
            </a:r>
            <a:r>
              <a:rPr lang="cs-CZ" dirty="0" err="1"/>
              <a:t>Keď</a:t>
            </a:r>
            <a:r>
              <a:rPr lang="cs-CZ" dirty="0"/>
              <a:t> </a:t>
            </a:r>
            <a:r>
              <a:rPr lang="cs-CZ" dirty="0" err="1"/>
              <a:t>sa</a:t>
            </a:r>
            <a:r>
              <a:rPr lang="cs-CZ" dirty="0"/>
              <a:t> mu to potvrdí, tak vstupuje do </a:t>
            </a:r>
            <a:r>
              <a:rPr lang="cs-CZ" dirty="0" err="1"/>
              <a:t>priestoru</a:t>
            </a:r>
            <a:r>
              <a:rPr lang="cs-CZ" dirty="0"/>
              <a:t> obchodu. Obchod nemá </a:t>
            </a:r>
            <a:r>
              <a:rPr lang="cs-CZ" dirty="0" err="1"/>
              <a:t>zabezpečenie</a:t>
            </a:r>
            <a:r>
              <a:rPr lang="cs-CZ" dirty="0"/>
              <a:t> kamerovým </a:t>
            </a:r>
            <a:r>
              <a:rPr lang="cs-CZ" dirty="0" err="1"/>
              <a:t>systémom</a:t>
            </a:r>
            <a:r>
              <a:rPr lang="cs-CZ" dirty="0"/>
              <a:t> a už </a:t>
            </a:r>
            <a:r>
              <a:rPr lang="cs-CZ" dirty="0" err="1"/>
              <a:t>vobec</a:t>
            </a:r>
            <a:r>
              <a:rPr lang="cs-CZ" dirty="0"/>
              <a:t> nemá face </a:t>
            </a:r>
            <a:r>
              <a:rPr lang="cs-CZ" dirty="0" err="1"/>
              <a:t>recognition</a:t>
            </a:r>
            <a:r>
              <a:rPr lang="cs-CZ" dirty="0"/>
              <a:t> jako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bežne</a:t>
            </a:r>
            <a:r>
              <a:rPr lang="cs-CZ" dirty="0"/>
              <a:t> </a:t>
            </a:r>
            <a:r>
              <a:rPr lang="cs-CZ" dirty="0" err="1"/>
              <a:t>používa</a:t>
            </a:r>
            <a:r>
              <a:rPr lang="cs-CZ" dirty="0"/>
              <a:t> na letiskách. Takže </a:t>
            </a:r>
            <a:r>
              <a:rPr lang="cs-CZ" dirty="0" err="1"/>
              <a:t>vie</a:t>
            </a:r>
            <a:r>
              <a:rPr lang="cs-CZ" dirty="0"/>
              <a:t>, že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môže</a:t>
            </a:r>
            <a:r>
              <a:rPr lang="cs-CZ" dirty="0"/>
              <a:t> </a:t>
            </a:r>
            <a:r>
              <a:rPr lang="cs-CZ" dirty="0" err="1"/>
              <a:t>voľne</a:t>
            </a:r>
            <a:r>
              <a:rPr lang="cs-CZ" dirty="0"/>
              <a:t> </a:t>
            </a:r>
            <a:r>
              <a:rPr lang="cs-CZ" dirty="0" err="1"/>
              <a:t>pohybovať</a:t>
            </a:r>
            <a:r>
              <a:rPr lang="cs-CZ" dirty="0"/>
              <a:t>. </a:t>
            </a:r>
            <a:r>
              <a:rPr lang="cs-CZ" dirty="0" err="1"/>
              <a:t>Kvôli</a:t>
            </a:r>
            <a:r>
              <a:rPr lang="cs-CZ" dirty="0"/>
              <a:t> </a:t>
            </a:r>
            <a:r>
              <a:rPr lang="cs-CZ" dirty="0" err="1"/>
              <a:t>absencii</a:t>
            </a:r>
            <a:r>
              <a:rPr lang="cs-CZ" dirty="0"/>
              <a:t> kamerového systému obchod ani strážnici </a:t>
            </a:r>
            <a:r>
              <a:rPr lang="cs-CZ" dirty="0" err="1"/>
              <a:t>nevedia</a:t>
            </a:r>
            <a:r>
              <a:rPr lang="cs-CZ" dirty="0"/>
              <a:t>, že </a:t>
            </a:r>
            <a:r>
              <a:rPr lang="cs-CZ" dirty="0" err="1"/>
              <a:t>sa</a:t>
            </a:r>
            <a:r>
              <a:rPr lang="cs-CZ" dirty="0"/>
              <a:t> jedná o </a:t>
            </a:r>
            <a:r>
              <a:rPr lang="cs-CZ" dirty="0" err="1"/>
              <a:t>hľadaného</a:t>
            </a:r>
            <a:r>
              <a:rPr lang="cs-CZ" dirty="0"/>
              <a:t> </a:t>
            </a:r>
            <a:r>
              <a:rPr lang="cs-CZ" dirty="0" err="1"/>
              <a:t>zlodeja</a:t>
            </a:r>
            <a:r>
              <a:rPr lang="cs-CZ" dirty="0"/>
              <a:t>. (</a:t>
            </a:r>
            <a:r>
              <a:rPr lang="cs-CZ" dirty="0" err="1"/>
              <a:t>blacklist</a:t>
            </a:r>
            <a:r>
              <a:rPr lang="cs-CZ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957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Útočník jako první vyhledá v síti aplikaci helpdesku. Aby našel firmy, které mají danou aplikaci vystavenou na internetu.</a:t>
            </a:r>
            <a:br>
              <a:rPr lang="cs-CZ" dirty="0"/>
            </a:br>
            <a:r>
              <a:rPr lang="cs-CZ" dirty="0"/>
              <a:t>Proto </a:t>
            </a:r>
            <a:r>
              <a:rPr lang="cs-CZ" dirty="0" err="1"/>
              <a:t>scan</a:t>
            </a:r>
            <a:r>
              <a:rPr lang="cs-CZ" dirty="0"/>
              <a:t> – v tomto případě nmap – port 443 - https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75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Útočník</a:t>
            </a:r>
            <a:r>
              <a:rPr lang="en-US" sz="1200" b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se </a:t>
            </a:r>
            <a:r>
              <a:rPr lang="en-US" sz="1200" b="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ujišťuje</a:t>
            </a:r>
            <a:r>
              <a:rPr lang="en-US" sz="1200" b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b="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že</a:t>
            </a:r>
            <a:r>
              <a:rPr lang="en-US" sz="1200" b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se </a:t>
            </a:r>
            <a:r>
              <a:rPr lang="en-US" sz="1200" b="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jedná</a:t>
            </a:r>
            <a:r>
              <a:rPr lang="en-US" sz="1200" b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 </a:t>
            </a:r>
            <a:r>
              <a:rPr lang="en-US" sz="1200" b="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jeho</a:t>
            </a:r>
            <a:r>
              <a:rPr lang="en-US" sz="1200" b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zranitelnou</a:t>
            </a:r>
            <a:r>
              <a:rPr lang="en-US" sz="1200" b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verzi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aplikace</a:t>
            </a:r>
            <a:r>
              <a:rPr lang="en-US" sz="1200" b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200" b="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Pomocí</a:t>
            </a:r>
            <a:r>
              <a:rPr lang="en-US" sz="1200" b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HTTP </a:t>
            </a:r>
            <a:r>
              <a:rPr lang="en-US" sz="1200" b="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hlaviček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které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se v 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odpovědi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nacházejí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D351-35CE-C441-AD50-7C4DDDD2E5B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36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47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63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50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52287B1-B399-4ED6-9191-9832616F1B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6971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49" progId="TCLayout.ActiveDocument.1">
                  <p:embed/>
                </p:oleObj>
              </mc:Choice>
              <mc:Fallback>
                <p:oleObj name="think-cell Slide" r:id="rId3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52287B1-B399-4ED6-9191-9832616F1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97D07DB7-7D51-724B-BE5C-77B45E5D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538163"/>
            <a:ext cx="10747374" cy="1139825"/>
          </a:xfrm>
          <a:prstGeom prst="rect">
            <a:avLst/>
          </a:prstGeom>
        </p:spPr>
        <p:txBody>
          <a:bodyPr vert="horz" lIns="0" tIns="10800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B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97676-D6A1-2D4B-BDD3-E7E914641366}"/>
              </a:ext>
            </a:extLst>
          </p:cNvPr>
          <p:cNvSpPr txBox="1"/>
          <p:nvPr userDrawn="1"/>
        </p:nvSpPr>
        <p:spPr>
          <a:xfrm>
            <a:off x="722313" y="1780674"/>
            <a:ext cx="10747374" cy="44490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en-BG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C9353E-244A-3B4E-B54E-FCA42C0733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3" y="1863725"/>
            <a:ext cx="10747375" cy="4365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3195247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5FB11B1B-3F3D-604C-9EB4-5E5126F956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88825" cy="68602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Ins="503999" anchor="ctr" anchorCtr="0"/>
          <a:lstStyle>
            <a:lvl1pPr marL="0" indent="0" algn="r">
              <a:lnSpc>
                <a:spcPts val="3860"/>
              </a:lnSpc>
              <a:buFontTx/>
              <a:buNone/>
              <a:defRPr sz="4800">
                <a:solidFill>
                  <a:srgbClr val="F162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BG" dirty="0"/>
              <a:t>                Picture </a:t>
            </a:r>
            <a:br>
              <a:rPr lang="en-BG" dirty="0"/>
            </a:br>
            <a:r>
              <a:rPr lang="en-BG" dirty="0"/>
              <a:t>Placeholder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DC19264-1961-4652-B02A-E3432B012D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6646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49" progId="TCLayout.ActiveDocument.1">
                  <p:embed/>
                </p:oleObj>
              </mc:Choice>
              <mc:Fallback>
                <p:oleObj name="think-cell Slide" r:id="rId3" imgW="349" imgH="34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DC19264-1961-4652-B02A-E3432B012D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92E8C3-F64F-4C68-BE86-5BC9BDB4D75C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11134726" y="6433876"/>
            <a:ext cx="334962" cy="33337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defPPr>
              <a:defRPr lang="en-US"/>
            </a:defPPr>
            <a:lvl1pPr algn="ctr">
              <a:defRPr sz="1000">
                <a:solidFill>
                  <a:schemeClr val="tx2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fld id="{C67EBE71-DAF8-4D13-BFB5-6F24DAF3B2C2}" type="slidenum">
              <a:rPr lang="en-US" sz="800" b="1" smtClean="0">
                <a:solidFill>
                  <a:schemeClr val="bg1">
                    <a:alpha val="69766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US" sz="800" b="1" dirty="0">
              <a:solidFill>
                <a:schemeClr val="bg1">
                  <a:alpha val="69766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4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952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6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07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70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6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83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90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61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D9C9F-125D-7947-A67C-E7F64D037E0B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D1FDA-0F6D-F64B-93FD-A186CD5CA5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828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openxmlformats.org/officeDocument/2006/relationships/image" Target="../media/image29.sv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1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3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4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0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1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3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1.emf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5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6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8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63.gi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1.e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emf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28A83608-5C67-2565-F1E3-565B1338B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268" y="6146370"/>
            <a:ext cx="515722" cy="5212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BA1771E-4D02-C5C6-7FD6-16EF01368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552"/>
          <a:stretch/>
        </p:blipFill>
        <p:spPr>
          <a:xfrm>
            <a:off x="8380990" y="6146370"/>
            <a:ext cx="374267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3013 0.0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oogle Shape;561;p46">
            <a:extLst>
              <a:ext uri="{FF2B5EF4-FFF2-40B4-BE49-F238E27FC236}">
                <a16:creationId xmlns:a16="http://schemas.microsoft.com/office/drawing/2014/main" id="{E2AF1CAB-0E5F-A927-D17E-BE8EFCA0300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25" r="25"/>
          <a:stretch/>
        </p:blipFill>
        <p:spPr>
          <a:xfrm>
            <a:off x="0" y="-2208"/>
            <a:ext cx="12188825" cy="68602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Google Shape;561;p46">
            <a:extLst>
              <a:ext uri="{FF2B5EF4-FFF2-40B4-BE49-F238E27FC236}">
                <a16:creationId xmlns:a16="http://schemas.microsoft.com/office/drawing/2014/main" id="{C96E3F18-A236-B52C-AC04-DDACC8B724D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30" r="46083" b="46298"/>
          <a:stretch/>
        </p:blipFill>
        <p:spPr>
          <a:xfrm>
            <a:off x="1" y="-2208"/>
            <a:ext cx="12192000" cy="68602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FDFB5AFB-765C-B23A-C8ED-058D3E7D03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-58000" contrast="-23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61ADA105-CC21-7E18-99EE-597831786AD2}"/>
              </a:ext>
            </a:extLst>
          </p:cNvPr>
          <p:cNvSpPr txBox="1">
            <a:spLocks/>
          </p:cNvSpPr>
          <p:nvPr/>
        </p:nvSpPr>
        <p:spPr>
          <a:xfrm>
            <a:off x="8866800" y="4914000"/>
            <a:ext cx="2709986" cy="1918707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Průzkum</a:t>
            </a:r>
          </a:p>
          <a:p>
            <a:pPr algn="r"/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hledá na internetu potenciálně zranitelné systémy Helpdesk (nmap pro </a:t>
            </a:r>
            <a:r>
              <a:rPr lang="cs-CZ" sz="1600" b="0" dirty="0" err="1">
                <a:solidFill>
                  <a:schemeClr val="tx1"/>
                </a:solidFill>
              </a:rPr>
              <a:t>tcp</a:t>
            </a:r>
            <a:r>
              <a:rPr lang="cs-CZ" sz="1600" b="0" dirty="0">
                <a:solidFill>
                  <a:schemeClr val="tx1"/>
                </a:solidFill>
              </a:rPr>
              <a:t>/443).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27" name="TextBox 68">
            <a:extLst>
              <a:ext uri="{FF2B5EF4-FFF2-40B4-BE49-F238E27FC236}">
                <a16:creationId xmlns:a16="http://schemas.microsoft.com/office/drawing/2014/main" id="{DFAA8359-2FD9-471C-848B-201239A830FC}"/>
              </a:ext>
            </a:extLst>
          </p:cNvPr>
          <p:cNvSpPr txBox="1"/>
          <p:nvPr/>
        </p:nvSpPr>
        <p:spPr>
          <a:xfrm>
            <a:off x="6434164" y="6011393"/>
            <a:ext cx="16505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Source Sans Pro" panose="020B0503030403020204" pitchFamily="34" charset="0"/>
              </a:rPr>
              <a:t>Útočník</a:t>
            </a:r>
          </a:p>
          <a:p>
            <a:pPr algn="ctr"/>
            <a:r>
              <a:rPr lang="cs-CZ" sz="1200" dirty="0">
                <a:latin typeface="Source Sans Pro" panose="020B0503030403020204" pitchFamily="34" charset="0"/>
              </a:rPr>
              <a:t>1.2.225.42</a:t>
            </a:r>
          </a:p>
        </p:txBody>
      </p:sp>
      <p:pic>
        <p:nvPicPr>
          <p:cNvPr id="30" name="Graphic 30">
            <a:extLst>
              <a:ext uri="{FF2B5EF4-FFF2-40B4-BE49-F238E27FC236}">
                <a16:creationId xmlns:a16="http://schemas.microsoft.com/office/drawing/2014/main" id="{A4B8110A-6814-46E7-FA27-0AF9E0BB1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26802" y="5346126"/>
            <a:ext cx="665267" cy="665267"/>
          </a:xfrm>
          <a:prstGeom prst="rect">
            <a:avLst/>
          </a:prstGeom>
        </p:spPr>
      </p:pic>
      <p:pic>
        <p:nvPicPr>
          <p:cNvPr id="41" name="Picture 40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C036C59B-64B1-2459-E068-583157A405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6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561;p46">
            <a:extLst>
              <a:ext uri="{FF2B5EF4-FFF2-40B4-BE49-F238E27FC236}">
                <a16:creationId xmlns:a16="http://schemas.microsoft.com/office/drawing/2014/main" id="{7573FA1E-CE8C-C392-538F-40535B0918C7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 b="369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3" name="Google Shape;561;p46">
            <a:extLst>
              <a:ext uri="{FF2B5EF4-FFF2-40B4-BE49-F238E27FC236}">
                <a16:creationId xmlns:a16="http://schemas.microsoft.com/office/drawing/2014/main" id="{A08E5DB7-3235-72F6-A7FA-4B92C4A2CDB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6" r="46211" b="46606"/>
          <a:stretch/>
        </p:blipFill>
        <p:spPr>
          <a:xfrm>
            <a:off x="-1" y="0"/>
            <a:ext cx="12188825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68">
            <a:extLst>
              <a:ext uri="{FF2B5EF4-FFF2-40B4-BE49-F238E27FC236}">
                <a16:creationId xmlns:a16="http://schemas.microsoft.com/office/drawing/2014/main" id="{3A8ADDDB-4503-2B16-7104-B2668B8B857C}"/>
              </a:ext>
            </a:extLst>
          </p:cNvPr>
          <p:cNvSpPr txBox="1"/>
          <p:nvPr/>
        </p:nvSpPr>
        <p:spPr>
          <a:xfrm>
            <a:off x="6434164" y="6011393"/>
            <a:ext cx="165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Source Sans Pro" panose="020B0503030403020204" pitchFamily="34" charset="0"/>
              </a:rPr>
              <a:t>Útočník</a:t>
            </a:r>
          </a:p>
          <a:p>
            <a:pPr algn="ctr"/>
            <a:r>
              <a:rPr lang="en-GB" sz="1200" dirty="0">
                <a:latin typeface="Source Sans Pro" panose="020B0503030403020204" pitchFamily="34" charset="0"/>
              </a:rPr>
              <a:t>1.2.225.42</a:t>
            </a:r>
            <a:endParaRPr lang="en-IE" sz="1200" dirty="0">
              <a:latin typeface="Source Sans Pro" panose="020B0503030403020204" pitchFamily="34" charset="0"/>
            </a:endParaRPr>
          </a:p>
        </p:txBody>
      </p:sp>
      <p:pic>
        <p:nvPicPr>
          <p:cNvPr id="2" name="Graphic 30">
            <a:extLst>
              <a:ext uri="{FF2B5EF4-FFF2-40B4-BE49-F238E27FC236}">
                <a16:creationId xmlns:a16="http://schemas.microsoft.com/office/drawing/2014/main" id="{0B07ED5F-6827-110D-6F43-E4E9516F2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6802" y="5346126"/>
            <a:ext cx="665267" cy="6652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4C11AA9-D979-E8A4-CFDC-5B74A102FF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58000" contrast="-23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CA442E19-E20B-700A-6145-1DD7D8019D80}"/>
              </a:ext>
            </a:extLst>
          </p:cNvPr>
          <p:cNvSpPr txBox="1">
            <a:spLocks/>
          </p:cNvSpPr>
          <p:nvPr/>
        </p:nvSpPr>
        <p:spPr>
          <a:xfrm>
            <a:off x="8866800" y="4914000"/>
            <a:ext cx="2709986" cy="1918707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Průzkum</a:t>
            </a:r>
          </a:p>
          <a:p>
            <a:pPr algn="r"/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se ujišťuje, že se jedná o jeho zranitelnou verzi</a:t>
            </a:r>
            <a:r>
              <a:rPr lang="cs-CZ" sz="1600" dirty="0">
                <a:solidFill>
                  <a:schemeClr val="tx1"/>
                </a:solidFill>
              </a:rPr>
              <a:t> aplikace.</a:t>
            </a:r>
            <a:endParaRPr lang="cs-CZ" sz="16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17FDCDF2-1331-C0B5-178E-8B0158287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50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61;p46">
            <a:extLst>
              <a:ext uri="{FF2B5EF4-FFF2-40B4-BE49-F238E27FC236}">
                <a16:creationId xmlns:a16="http://schemas.microsoft.com/office/drawing/2014/main" id="{F29C7BBD-753A-17C8-791F-850E3E08A9B9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3" name="Google Shape;561;p46">
            <a:extLst>
              <a:ext uri="{FF2B5EF4-FFF2-40B4-BE49-F238E27FC236}">
                <a16:creationId xmlns:a16="http://schemas.microsoft.com/office/drawing/2014/main" id="{6A4E9980-A20C-F704-FCE7-F6A6961FB09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5" r="47126" b="44165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70998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Přístup</a:t>
            </a:r>
          </a:p>
          <a:p>
            <a:pPr algn="r"/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Útočník získá přístup ke zranitelnému systému Helpdesk a spustí reverse </a:t>
            </a: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shell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</a:t>
            </a:r>
            <a:endParaRPr lang="cs-CZ" sz="16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68">
            <a:extLst>
              <a:ext uri="{FF2B5EF4-FFF2-40B4-BE49-F238E27FC236}">
                <a16:creationId xmlns:a16="http://schemas.microsoft.com/office/drawing/2014/main" id="{3A8ADDDB-4503-2B16-7104-B2668B8B857C}"/>
              </a:ext>
            </a:extLst>
          </p:cNvPr>
          <p:cNvSpPr txBox="1"/>
          <p:nvPr/>
        </p:nvSpPr>
        <p:spPr>
          <a:xfrm>
            <a:off x="6434164" y="6011393"/>
            <a:ext cx="165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</a:rPr>
              <a:t>Útočník</a:t>
            </a:r>
          </a:p>
          <a:p>
            <a:pPr algn="ctr"/>
            <a:r>
              <a:rPr lang="cs-CZ" sz="1200" dirty="0">
                <a:solidFill>
                  <a:schemeClr val="bg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</a:rPr>
              <a:t>1.2.225.42</a:t>
            </a:r>
          </a:p>
        </p:txBody>
      </p:sp>
      <p:pic>
        <p:nvPicPr>
          <p:cNvPr id="2" name="Graphic 30">
            <a:extLst>
              <a:ext uri="{FF2B5EF4-FFF2-40B4-BE49-F238E27FC236}">
                <a16:creationId xmlns:a16="http://schemas.microsoft.com/office/drawing/2014/main" id="{6E20327A-BE4A-567D-784B-3044910A4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6802" y="5269107"/>
            <a:ext cx="665267" cy="665267"/>
          </a:xfrm>
          <a:prstGeom prst="rect">
            <a:avLst/>
          </a:prstGeom>
        </p:spPr>
      </p:pic>
      <p:pic>
        <p:nvPicPr>
          <p:cNvPr id="14" name="Picture 13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5979EE0D-D329-2134-12DC-3842A202D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61;p46">
            <a:extLst>
              <a:ext uri="{FF2B5EF4-FFF2-40B4-BE49-F238E27FC236}">
                <a16:creationId xmlns:a16="http://schemas.microsoft.com/office/drawing/2014/main" id="{D86284E4-46BE-2CFB-36CF-FC7E70F2B7A7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 b="410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3" name="Google Shape;561;p46">
            <a:extLst>
              <a:ext uri="{FF2B5EF4-FFF2-40B4-BE49-F238E27FC236}">
                <a16:creationId xmlns:a16="http://schemas.microsoft.com/office/drawing/2014/main" id="{E986900B-E902-0AE8-2304-ECF95A174FC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44882" r="47848" b="3167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5AD520C-A494-9D06-0FE0-2E2C652BCE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70998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Přístup</a:t>
            </a:r>
          </a:p>
          <a:p>
            <a:pPr algn="r"/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získal přístup na </a:t>
            </a:r>
            <a:r>
              <a:rPr lang="cs-CZ" sz="1600" b="0" dirty="0" err="1">
                <a:solidFill>
                  <a:schemeClr val="tx1"/>
                </a:solidFill>
              </a:rPr>
              <a:t>Ubuntu</a:t>
            </a:r>
            <a:r>
              <a:rPr lang="cs-CZ" sz="1600" b="0" dirty="0">
                <a:solidFill>
                  <a:schemeClr val="tx1"/>
                </a:solidFill>
              </a:rPr>
              <a:t> server kde běží Helpdesk – právě díky reverse </a:t>
            </a:r>
            <a:r>
              <a:rPr lang="cs-CZ" sz="1600" b="0" dirty="0" err="1">
                <a:solidFill>
                  <a:schemeClr val="tx1"/>
                </a:solidFill>
              </a:rPr>
              <a:t>shell</a:t>
            </a:r>
            <a:r>
              <a:rPr lang="cs-CZ" sz="1600" b="0" dirty="0">
                <a:solidFill>
                  <a:schemeClr val="tx1"/>
                </a:solidFill>
              </a:rPr>
              <a:t>.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E7812C7-A639-2682-3281-9A9FE3636CBB}"/>
              </a:ext>
            </a:extLst>
          </p:cNvPr>
          <p:cNvSpPr txBox="1"/>
          <p:nvPr/>
        </p:nvSpPr>
        <p:spPr>
          <a:xfrm>
            <a:off x="6476903" y="5826727"/>
            <a:ext cx="151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Helpdesk aplikace</a:t>
            </a:r>
          </a:p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192.168.255.1</a:t>
            </a:r>
          </a:p>
        </p:txBody>
      </p:sp>
      <p:pic>
        <p:nvPicPr>
          <p:cNvPr id="2" name="Graphic 52">
            <a:extLst>
              <a:ext uri="{FF2B5EF4-FFF2-40B4-BE49-F238E27FC236}">
                <a16:creationId xmlns:a16="http://schemas.microsoft.com/office/drawing/2014/main" id="{5FB9B078-232E-CF9E-B8F8-6A76AE0B8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998" y="4667679"/>
            <a:ext cx="512837" cy="1025674"/>
          </a:xfrm>
          <a:prstGeom prst="rect">
            <a:avLst/>
          </a:prstGeom>
        </p:spPr>
      </p:pic>
      <p:pic>
        <p:nvPicPr>
          <p:cNvPr id="11" name="Picture 10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94620D55-41C8-6B23-7EEE-58F2B84EA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14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61;p46">
            <a:extLst>
              <a:ext uri="{FF2B5EF4-FFF2-40B4-BE49-F238E27FC236}">
                <a16:creationId xmlns:a16="http://schemas.microsoft.com/office/drawing/2014/main" id="{BC58A03D-A4B2-2B1E-1EFB-EE9AF9CF81D2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2" name="Google Shape;561;p46">
            <a:extLst>
              <a:ext uri="{FF2B5EF4-FFF2-40B4-BE49-F238E27FC236}">
                <a16:creationId xmlns:a16="http://schemas.microsoft.com/office/drawing/2014/main" id="{A387E005-B01B-92F2-AEF4-76815699BA6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4468" t="12559" r="14468" b="16364"/>
          <a:stretch/>
        </p:blipFill>
        <p:spPr>
          <a:xfrm>
            <a:off x="-1" y="-1"/>
            <a:ext cx="12188825" cy="68580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70998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Průzkum</a:t>
            </a:r>
          </a:p>
          <a:p>
            <a:pPr algn="r"/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Horizontální TCP SYN </a:t>
            </a: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scan</a:t>
            </a:r>
            <a:endParaRPr lang="cs-CZ" sz="16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A4EAD640-B751-3CD4-BEF4-9B24D6DA1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6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61;p46">
            <a:extLst>
              <a:ext uri="{FF2B5EF4-FFF2-40B4-BE49-F238E27FC236}">
                <a16:creationId xmlns:a16="http://schemas.microsoft.com/office/drawing/2014/main" id="{7B8BFC2C-6C7A-B441-93A5-E7D8AE4AEB37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2" name="Google Shape;561;p46">
            <a:extLst>
              <a:ext uri="{FF2B5EF4-FFF2-40B4-BE49-F238E27FC236}">
                <a16:creationId xmlns:a16="http://schemas.microsoft.com/office/drawing/2014/main" id="{2B5DA72E-C5A6-3691-B4F0-234D5512494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3612" t="17655" r="14816" b="10779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70998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Přístup</a:t>
            </a:r>
          </a:p>
          <a:p>
            <a:pPr algn="r"/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Útočník přistupující k serveru s Helpdeskem.</a:t>
            </a:r>
          </a:p>
          <a:p>
            <a:pPr algn="r"/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r"/>
            <a:r>
              <a:rPr lang="cs-CZ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Reputační databáze</a:t>
            </a:r>
          </a:p>
        </p:txBody>
      </p:sp>
      <p:pic>
        <p:nvPicPr>
          <p:cNvPr id="4" name="Picture 3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3BA746ED-3B2A-A0BD-739D-6EBBBAFB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8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20D09-3790-6184-D868-728475EF5DF9}"/>
              </a:ext>
            </a:extLst>
          </p:cNvPr>
          <p:cNvSpPr txBox="1"/>
          <p:nvPr/>
        </p:nvSpPr>
        <p:spPr>
          <a:xfrm>
            <a:off x="4719667" y="661094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E1B99216-E18E-3B28-95DC-81CA4527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arget Store Design — hainley.work">
            <a:extLst>
              <a:ext uri="{FF2B5EF4-FFF2-40B4-BE49-F238E27FC236}">
                <a16:creationId xmlns:a16="http://schemas.microsoft.com/office/drawing/2014/main" id="{2A655383-BC85-C286-F757-BCE40BB3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1;p46">
            <a:extLst>
              <a:ext uri="{FF2B5EF4-FFF2-40B4-BE49-F238E27FC236}">
                <a16:creationId xmlns:a16="http://schemas.microsoft.com/office/drawing/2014/main" id="{4E62C06E-D72E-4D9F-1C4C-7BFAFB9A6E60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3" name="Google Shape;561;p46">
            <a:extLst>
              <a:ext uri="{FF2B5EF4-FFF2-40B4-BE49-F238E27FC236}">
                <a16:creationId xmlns:a16="http://schemas.microsoft.com/office/drawing/2014/main" id="{31252210-DB47-82A3-F3A1-72C2430C443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5" r="47184" b="52690"/>
          <a:stretch/>
        </p:blipFill>
        <p:spPr>
          <a:xfrm>
            <a:off x="3176" y="-1"/>
            <a:ext cx="12188824" cy="68580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F852ACB-B84C-54D3-B693-C4310BFF9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4" y="4913648"/>
            <a:ext cx="2919895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Objevování</a:t>
            </a:r>
            <a:br>
              <a:rPr lang="cs-CZ" sz="2400" b="1" dirty="0">
                <a:solidFill>
                  <a:schemeClr val="tx1"/>
                </a:solidFill>
              </a:rPr>
            </a:b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zjišťuje vnitřní prostředí</a:t>
            </a:r>
            <a:r>
              <a:rPr lang="cs-CZ" sz="1600" dirty="0">
                <a:solidFill>
                  <a:schemeClr val="tx1"/>
                </a:solidFill>
              </a:rPr>
              <a:t>. Zjistí</a:t>
            </a:r>
            <a:r>
              <a:rPr lang="cs-CZ" sz="1600" b="0" dirty="0">
                <a:solidFill>
                  <a:schemeClr val="tx1"/>
                </a:solidFill>
              </a:rPr>
              <a:t> interní IP adresu a </a:t>
            </a:r>
            <a:r>
              <a:rPr lang="cs-CZ" sz="1600" b="0" dirty="0" err="1">
                <a:solidFill>
                  <a:schemeClr val="tx1"/>
                </a:solidFill>
              </a:rPr>
              <a:t>subnet</a:t>
            </a:r>
            <a:r>
              <a:rPr lang="cs-CZ" sz="1600" b="0" dirty="0">
                <a:solidFill>
                  <a:schemeClr val="tx1"/>
                </a:solidFill>
              </a:rPr>
              <a:t> (</a:t>
            </a:r>
            <a:r>
              <a:rPr lang="cs-CZ" sz="1600" b="0" dirty="0" err="1">
                <a:solidFill>
                  <a:schemeClr val="tx1"/>
                </a:solidFill>
              </a:rPr>
              <a:t>ifconfig</a:t>
            </a:r>
            <a:r>
              <a:rPr lang="cs-CZ" sz="1600" b="0" dirty="0">
                <a:solidFill>
                  <a:schemeClr val="tx1"/>
                </a:solidFill>
              </a:rPr>
              <a:t>) pro další postup.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E7812C7-A639-2682-3281-9A9FE3636CBB}"/>
              </a:ext>
            </a:extLst>
          </p:cNvPr>
          <p:cNvSpPr txBox="1"/>
          <p:nvPr/>
        </p:nvSpPr>
        <p:spPr>
          <a:xfrm>
            <a:off x="6476903" y="5826727"/>
            <a:ext cx="151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Helpdesk aplikace</a:t>
            </a:r>
          </a:p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192.168.255.1</a:t>
            </a:r>
          </a:p>
        </p:txBody>
      </p:sp>
      <p:pic>
        <p:nvPicPr>
          <p:cNvPr id="2" name="Graphic 52">
            <a:extLst>
              <a:ext uri="{FF2B5EF4-FFF2-40B4-BE49-F238E27FC236}">
                <a16:creationId xmlns:a16="http://schemas.microsoft.com/office/drawing/2014/main" id="{4F9F8BD3-2A53-BA6C-6A81-B76E54422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998" y="4667679"/>
            <a:ext cx="512837" cy="1025674"/>
          </a:xfrm>
          <a:prstGeom prst="rect">
            <a:avLst/>
          </a:prstGeom>
        </p:spPr>
      </p:pic>
      <p:pic>
        <p:nvPicPr>
          <p:cNvPr id="18" name="Picture 17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F14BABEB-33FE-60C6-35C5-EB2F35FC0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5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61;p46">
            <a:extLst>
              <a:ext uri="{FF2B5EF4-FFF2-40B4-BE49-F238E27FC236}">
                <a16:creationId xmlns:a16="http://schemas.microsoft.com/office/drawing/2014/main" id="{028A63A4-C146-74AD-53AA-522991605D39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3" name="Google Shape;561;p46">
            <a:extLst>
              <a:ext uri="{FF2B5EF4-FFF2-40B4-BE49-F238E27FC236}">
                <a16:creationId xmlns:a16="http://schemas.microsoft.com/office/drawing/2014/main" id="{25D17C10-A3CF-9CCD-A3EE-C527807FF38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5" r="47216" b="47232"/>
          <a:stretch/>
        </p:blipFill>
        <p:spPr>
          <a:xfrm>
            <a:off x="3175" y="0"/>
            <a:ext cx="12188825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308F86E-026D-6CD4-0C07-39D5228F6F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4" y="4913648"/>
            <a:ext cx="3072295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Objevování</a:t>
            </a:r>
            <a:br>
              <a:rPr lang="cs-CZ" sz="2400" b="1" dirty="0">
                <a:solidFill>
                  <a:schemeClr val="tx1"/>
                </a:solidFill>
              </a:rPr>
            </a:b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zjistí zařízení/IP adresy aktivní ve stejném </a:t>
            </a:r>
            <a:r>
              <a:rPr lang="cs-CZ" sz="1600" b="0" dirty="0" err="1">
                <a:solidFill>
                  <a:schemeClr val="tx1"/>
                </a:solidFill>
              </a:rPr>
              <a:t>subnetu</a:t>
            </a:r>
            <a:r>
              <a:rPr lang="cs-CZ" sz="1600" b="0" dirty="0">
                <a:solidFill>
                  <a:schemeClr val="tx1"/>
                </a:solidFill>
              </a:rPr>
              <a:t>. (ARP </a:t>
            </a:r>
            <a:r>
              <a:rPr lang="cs-CZ" sz="1600" b="0" dirty="0" err="1">
                <a:solidFill>
                  <a:schemeClr val="tx1"/>
                </a:solidFill>
              </a:rPr>
              <a:t>scan</a:t>
            </a:r>
            <a:r>
              <a:rPr lang="cs-CZ" sz="1600" b="0" dirty="0">
                <a:solidFill>
                  <a:schemeClr val="tx1"/>
                </a:solidFill>
              </a:rPr>
              <a:t>)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E7812C7-A639-2682-3281-9A9FE3636CBB}"/>
              </a:ext>
            </a:extLst>
          </p:cNvPr>
          <p:cNvSpPr txBox="1"/>
          <p:nvPr/>
        </p:nvSpPr>
        <p:spPr>
          <a:xfrm>
            <a:off x="6476903" y="5826727"/>
            <a:ext cx="151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Helpdesk aplikace</a:t>
            </a:r>
          </a:p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192.168.255.1</a:t>
            </a:r>
          </a:p>
        </p:txBody>
      </p:sp>
      <p:pic>
        <p:nvPicPr>
          <p:cNvPr id="2" name="Graphic 52">
            <a:extLst>
              <a:ext uri="{FF2B5EF4-FFF2-40B4-BE49-F238E27FC236}">
                <a16:creationId xmlns:a16="http://schemas.microsoft.com/office/drawing/2014/main" id="{8683F607-6916-49DE-997E-9A7A49134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998" y="4667679"/>
            <a:ext cx="512837" cy="1025674"/>
          </a:xfrm>
          <a:prstGeom prst="rect">
            <a:avLst/>
          </a:prstGeom>
        </p:spPr>
      </p:pic>
      <p:pic>
        <p:nvPicPr>
          <p:cNvPr id="5" name="Picture 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0C2D855D-0ADA-1715-9D33-8CD8B028C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0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1;p46">
            <a:extLst>
              <a:ext uri="{FF2B5EF4-FFF2-40B4-BE49-F238E27FC236}">
                <a16:creationId xmlns:a16="http://schemas.microsoft.com/office/drawing/2014/main" id="{495B8C8A-A485-9919-0402-32E12271C9F0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3" name="Google Shape;561;p46">
            <a:extLst>
              <a:ext uri="{FF2B5EF4-FFF2-40B4-BE49-F238E27FC236}">
                <a16:creationId xmlns:a16="http://schemas.microsoft.com/office/drawing/2014/main" id="{95A50D2D-01AF-668D-D339-53FF7142976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5" t="-1" r="47059" b="6"/>
          <a:stretch/>
        </p:blipFill>
        <p:spPr>
          <a:xfrm>
            <a:off x="3176" y="-1"/>
            <a:ext cx="12185650" cy="12954001"/>
          </a:xfrm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A190CE2-F0D6-AAEE-1258-49BD4C64EA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4" y="4913648"/>
            <a:ext cx="2970695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Objevování</a:t>
            </a:r>
            <a:br>
              <a:rPr lang="cs-CZ" sz="2400" b="1" dirty="0">
                <a:solidFill>
                  <a:schemeClr val="tx1"/>
                </a:solidFill>
              </a:rPr>
            </a:b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Pro každou získanou IP útočník zjišťuje dostupné </a:t>
            </a:r>
            <a:r>
              <a:rPr lang="cs-CZ" sz="1600" dirty="0">
                <a:solidFill>
                  <a:schemeClr val="tx1"/>
                </a:solidFill>
              </a:rPr>
              <a:t>služby a systémové otisky.</a:t>
            </a:r>
            <a:r>
              <a:rPr lang="cs-CZ" sz="1600" b="0" dirty="0">
                <a:solidFill>
                  <a:schemeClr val="tx1"/>
                </a:solidFill>
              </a:rPr>
              <a:t> (TCP SYN </a:t>
            </a:r>
            <a:r>
              <a:rPr lang="cs-CZ" sz="1600" b="0" dirty="0" err="1">
                <a:solidFill>
                  <a:schemeClr val="tx1"/>
                </a:solidFill>
              </a:rPr>
              <a:t>scan</a:t>
            </a:r>
            <a:r>
              <a:rPr lang="cs-CZ" sz="1600" b="0" dirty="0">
                <a:solidFill>
                  <a:schemeClr val="tx1"/>
                </a:solidFill>
              </a:rPr>
              <a:t>)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E7812C7-A639-2682-3281-9A9FE3636CBB}"/>
              </a:ext>
            </a:extLst>
          </p:cNvPr>
          <p:cNvSpPr txBox="1"/>
          <p:nvPr/>
        </p:nvSpPr>
        <p:spPr>
          <a:xfrm>
            <a:off x="6476903" y="5826727"/>
            <a:ext cx="151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Helpdesk aplikace</a:t>
            </a:r>
          </a:p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192.168.255.1</a:t>
            </a:r>
          </a:p>
        </p:txBody>
      </p:sp>
      <p:pic>
        <p:nvPicPr>
          <p:cNvPr id="2" name="Graphic 52">
            <a:extLst>
              <a:ext uri="{FF2B5EF4-FFF2-40B4-BE49-F238E27FC236}">
                <a16:creationId xmlns:a16="http://schemas.microsoft.com/office/drawing/2014/main" id="{2FD2B493-A32A-F742-DA6E-6215DE66C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998" y="4667679"/>
            <a:ext cx="512837" cy="1025674"/>
          </a:xfrm>
          <a:prstGeom prst="rect">
            <a:avLst/>
          </a:prstGeom>
        </p:spPr>
      </p:pic>
      <p:pic>
        <p:nvPicPr>
          <p:cNvPr id="7" name="Picture 6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08636A38-9812-3B83-D1AB-4569AD6C90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7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819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20D09-3790-6184-D868-728475EF5DF9}"/>
              </a:ext>
            </a:extLst>
          </p:cNvPr>
          <p:cNvSpPr txBox="1"/>
          <p:nvPr/>
        </p:nvSpPr>
        <p:spPr>
          <a:xfrm>
            <a:off x="4719667" y="661094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A72FCE-5362-1D72-9143-B6AF5608D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1;p46">
            <a:extLst>
              <a:ext uri="{FF2B5EF4-FFF2-40B4-BE49-F238E27FC236}">
                <a16:creationId xmlns:a16="http://schemas.microsoft.com/office/drawing/2014/main" id="{98C0E91B-3650-E65C-877B-7ED283B385FE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>
          <a:blip r:embed="rId2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4" y="4913648"/>
            <a:ext cx="2980855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Objevování</a:t>
            </a:r>
            <a:endParaRPr lang="cs-CZ" sz="2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r"/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ARP </a:t>
            </a: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scan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následovaný </a:t>
            </a: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verticalním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TCP SYN </a:t>
            </a: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scan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</a:t>
            </a:r>
          </a:p>
          <a:p>
            <a:pPr algn="r"/>
            <a:endParaRPr lang="cs-CZ" sz="1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cs-CZ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Behaviorální analýza</a:t>
            </a:r>
          </a:p>
        </p:txBody>
      </p:sp>
      <p:pic>
        <p:nvPicPr>
          <p:cNvPr id="3" name="Picture 2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3AFEBFBC-6BF9-892B-FC94-03801ABFD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47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20D09-3790-6184-D868-728475EF5DF9}"/>
              </a:ext>
            </a:extLst>
          </p:cNvPr>
          <p:cNvSpPr txBox="1"/>
          <p:nvPr/>
        </p:nvSpPr>
        <p:spPr>
          <a:xfrm>
            <a:off x="4719667" y="661094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pic>
        <p:nvPicPr>
          <p:cNvPr id="4098" name="Picture 2" descr="Target Store Design — hainley.work">
            <a:extLst>
              <a:ext uri="{FF2B5EF4-FFF2-40B4-BE49-F238E27FC236}">
                <a16:creationId xmlns:a16="http://schemas.microsoft.com/office/drawing/2014/main" id="{2A655383-BC85-C286-F757-BCE40BB3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1DB6934-737C-9C0C-1919-ADB454E71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 b="94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61;p46">
            <a:extLst>
              <a:ext uri="{FF2B5EF4-FFF2-40B4-BE49-F238E27FC236}">
                <a16:creationId xmlns:a16="http://schemas.microsoft.com/office/drawing/2014/main" id="{E5254B97-F78B-47ED-DB64-199D95C30B66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3" name="Google Shape;561;p46">
            <a:extLst>
              <a:ext uri="{FF2B5EF4-FFF2-40B4-BE49-F238E27FC236}">
                <a16:creationId xmlns:a16="http://schemas.microsoft.com/office/drawing/2014/main" id="{C25BF60B-4B34-76B4-4ED7-76BDB7FC17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5" r="41542"/>
          <a:stretch/>
        </p:blipFill>
        <p:spPr>
          <a:xfrm>
            <a:off x="3175" y="0"/>
            <a:ext cx="12188825" cy="117344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762443-9883-47D5-71AF-0E005B5D4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492854" y="4913648"/>
            <a:ext cx="3302067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Přístup k údajům</a:t>
            </a:r>
          </a:p>
          <a:p>
            <a:pPr algn="r"/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zkouší získat přístup k SSH službě. </a:t>
            </a: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(</a:t>
            </a:r>
            <a:r>
              <a:rPr lang="cs-CZ" sz="1600" b="0" dirty="0" err="1">
                <a:solidFill>
                  <a:schemeClr val="tx1"/>
                </a:solidFill>
              </a:rPr>
              <a:t>password</a:t>
            </a:r>
            <a:r>
              <a:rPr lang="cs-CZ" sz="1600" b="0" dirty="0">
                <a:solidFill>
                  <a:schemeClr val="tx1"/>
                </a:solidFill>
              </a:rPr>
              <a:t> </a:t>
            </a:r>
            <a:r>
              <a:rPr lang="cs-CZ" sz="1600" b="0" dirty="0" err="1">
                <a:solidFill>
                  <a:schemeClr val="tx1"/>
                </a:solidFill>
              </a:rPr>
              <a:t>spraying</a:t>
            </a:r>
            <a:r>
              <a:rPr lang="cs-CZ" sz="1600" b="0" dirty="0">
                <a:solidFill>
                  <a:schemeClr val="tx1"/>
                </a:solidFill>
              </a:rPr>
              <a:t> </a:t>
            </a:r>
            <a:r>
              <a:rPr lang="cs-CZ" sz="1600" b="0" dirty="0" err="1">
                <a:solidFill>
                  <a:schemeClr val="tx1"/>
                </a:solidFill>
              </a:rPr>
              <a:t>attack</a:t>
            </a:r>
            <a:r>
              <a:rPr lang="cs-CZ" sz="1600" b="0" dirty="0">
                <a:solidFill>
                  <a:schemeClr val="tx1"/>
                </a:solidFill>
              </a:rPr>
              <a:t>)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E7812C7-A639-2682-3281-9A9FE3636CBB}"/>
              </a:ext>
            </a:extLst>
          </p:cNvPr>
          <p:cNvSpPr txBox="1"/>
          <p:nvPr/>
        </p:nvSpPr>
        <p:spPr>
          <a:xfrm>
            <a:off x="6476903" y="5826727"/>
            <a:ext cx="151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Helpdesk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aplikace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192.168.255.1</a:t>
            </a:r>
            <a:endParaRPr lang="en-I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52">
            <a:extLst>
              <a:ext uri="{FF2B5EF4-FFF2-40B4-BE49-F238E27FC236}">
                <a16:creationId xmlns:a16="http://schemas.microsoft.com/office/drawing/2014/main" id="{F520D80A-26FC-3482-5D59-68CAB2B42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998" y="4667679"/>
            <a:ext cx="512837" cy="1025674"/>
          </a:xfrm>
          <a:prstGeom prst="rect">
            <a:avLst/>
          </a:prstGeom>
        </p:spPr>
      </p:pic>
      <p:pic>
        <p:nvPicPr>
          <p:cNvPr id="7" name="Picture 6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9F0437E5-61CB-43D5-F39F-550CFFF9AB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-0.00013 -0.71042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553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61;p46">
            <a:extLst>
              <a:ext uri="{FF2B5EF4-FFF2-40B4-BE49-F238E27FC236}">
                <a16:creationId xmlns:a16="http://schemas.microsoft.com/office/drawing/2014/main" id="{517D460A-80C2-38A3-24BE-58C17F1CD653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457749" y="4913648"/>
            <a:ext cx="3509784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Přístup k údajům</a:t>
            </a:r>
            <a:endParaRPr lang="cs-CZ" sz="2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r"/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Password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spraying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attack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proti SSH.</a:t>
            </a:r>
          </a:p>
          <a:p>
            <a:pPr algn="r"/>
            <a:endParaRPr lang="cs-CZ" sz="1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cs-CZ" sz="1600" b="1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Machine</a:t>
            </a:r>
            <a:r>
              <a:rPr lang="cs-CZ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-learning</a:t>
            </a:r>
          </a:p>
        </p:txBody>
      </p:sp>
      <p:pic>
        <p:nvPicPr>
          <p:cNvPr id="3" name="Picture 2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656E7B7E-21E7-3D18-45CE-B2877B57E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5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1;p46">
            <a:extLst>
              <a:ext uri="{FF2B5EF4-FFF2-40B4-BE49-F238E27FC236}">
                <a16:creationId xmlns:a16="http://schemas.microsoft.com/office/drawing/2014/main" id="{A4198243-DE00-0CC8-3017-0A01224F7375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9DF054D-23CF-FB5F-EBD6-3BC8C368D0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92921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Laterální pohyb</a:t>
            </a:r>
            <a:br>
              <a:rPr lang="cs-CZ" sz="2400" b="1" dirty="0">
                <a:solidFill>
                  <a:schemeClr val="tx1"/>
                </a:solidFill>
              </a:rPr>
            </a:b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zneužije zranitelnosti na Windows server provozující služby DNS (</a:t>
            </a:r>
            <a:r>
              <a:rPr lang="cs-CZ" sz="1600" b="0" dirty="0" err="1">
                <a:solidFill>
                  <a:schemeClr val="tx1"/>
                </a:solidFill>
              </a:rPr>
              <a:t>SIGRed</a:t>
            </a:r>
            <a:r>
              <a:rPr lang="cs-CZ" sz="1600" b="0" dirty="0">
                <a:solidFill>
                  <a:schemeClr val="tx1"/>
                </a:solidFill>
              </a:rPr>
              <a:t>/ CVE-2020-1350)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E7812C7-A639-2682-3281-9A9FE3636CBB}"/>
              </a:ext>
            </a:extLst>
          </p:cNvPr>
          <p:cNvSpPr txBox="1"/>
          <p:nvPr/>
        </p:nvSpPr>
        <p:spPr>
          <a:xfrm>
            <a:off x="6476903" y="5826727"/>
            <a:ext cx="151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Source Sans Pro" panose="020B0503030403020204" pitchFamily="34" charset="0"/>
              </a:rPr>
              <a:t>Windows </a:t>
            </a:r>
            <a:br>
              <a:rPr lang="en-GB" sz="1200" dirty="0">
                <a:latin typeface="Source Sans Pro" panose="020B0503030403020204" pitchFamily="34" charset="0"/>
              </a:rPr>
            </a:br>
            <a:r>
              <a:rPr lang="en-GB" sz="1200" dirty="0">
                <a:latin typeface="Source Sans Pro" panose="020B0503030403020204" pitchFamily="34" charset="0"/>
              </a:rPr>
              <a:t>server</a:t>
            </a:r>
          </a:p>
          <a:p>
            <a:pPr algn="ctr"/>
            <a:r>
              <a:rPr lang="en-GB" sz="1200" dirty="0">
                <a:latin typeface="Source Sans Pro" panose="020B0503030403020204" pitchFamily="34" charset="0"/>
              </a:rPr>
              <a:t>192.168.255.2</a:t>
            </a:r>
            <a:endParaRPr lang="en-IE" sz="1200" dirty="0">
              <a:latin typeface="Source Sans Pro" panose="020B0503030403020204" pitchFamily="34" charset="0"/>
            </a:endParaRPr>
          </a:p>
        </p:txBody>
      </p:sp>
      <p:sp>
        <p:nvSpPr>
          <p:cNvPr id="7" name="TextBox 66">
            <a:extLst>
              <a:ext uri="{FF2B5EF4-FFF2-40B4-BE49-F238E27FC236}">
                <a16:creationId xmlns:a16="http://schemas.microsoft.com/office/drawing/2014/main" id="{5883498D-FFE4-C690-6CF0-DC6DAF19AD6E}"/>
              </a:ext>
            </a:extLst>
          </p:cNvPr>
          <p:cNvSpPr txBox="1"/>
          <p:nvPr/>
        </p:nvSpPr>
        <p:spPr>
          <a:xfrm>
            <a:off x="10641497" y="1944352"/>
            <a:ext cx="151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Helpdesk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aplikace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192.168.255.1</a:t>
            </a:r>
            <a:endParaRPr lang="en-I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52">
            <a:extLst>
              <a:ext uri="{FF2B5EF4-FFF2-40B4-BE49-F238E27FC236}">
                <a16:creationId xmlns:a16="http://schemas.microsoft.com/office/drawing/2014/main" id="{D6409A96-4441-3724-BF5D-8BD513056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998" y="4667679"/>
            <a:ext cx="512837" cy="1025674"/>
          </a:xfrm>
          <a:prstGeom prst="rect">
            <a:avLst/>
          </a:prstGeom>
        </p:spPr>
      </p:pic>
      <p:pic>
        <p:nvPicPr>
          <p:cNvPr id="3" name="Graphic 52">
            <a:extLst>
              <a:ext uri="{FF2B5EF4-FFF2-40B4-BE49-F238E27FC236}">
                <a16:creationId xmlns:a16="http://schemas.microsoft.com/office/drawing/2014/main" id="{551894C8-64E4-0BAD-5554-128BA6B47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592" y="785304"/>
            <a:ext cx="512837" cy="1025674"/>
          </a:xfrm>
          <a:prstGeom prst="rect">
            <a:avLst/>
          </a:prstGeom>
        </p:spPr>
      </p:pic>
      <p:pic>
        <p:nvPicPr>
          <p:cNvPr id="10" name="Picture 9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C49F483E-F668-88BE-4C04-9ABCE2D79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38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61;p46">
            <a:extLst>
              <a:ext uri="{FF2B5EF4-FFF2-40B4-BE49-F238E27FC236}">
                <a16:creationId xmlns:a16="http://schemas.microsoft.com/office/drawing/2014/main" id="{518C574E-CD7D-6EE6-BA64-34B0DF6F4B15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3" name="Google Shape;561;p46">
            <a:extLst>
              <a:ext uri="{FF2B5EF4-FFF2-40B4-BE49-F238E27FC236}">
                <a16:creationId xmlns:a16="http://schemas.microsoft.com/office/drawing/2014/main" id="{9C1B7303-3306-E7FA-BDFC-3EEDB77038E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8" t="1" r="27720" b="27727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3816BFB-2BF6-2B01-5382-AA0D050F2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92921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Laterální pohyb</a:t>
            </a:r>
            <a:br>
              <a:rPr lang="cs-CZ" sz="2400" b="1" dirty="0">
                <a:solidFill>
                  <a:schemeClr val="tx1"/>
                </a:solidFill>
              </a:rPr>
            </a:b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zastaví </a:t>
            </a:r>
            <a:r>
              <a:rPr lang="cs-CZ" sz="1600" b="0" dirty="0" err="1">
                <a:solidFill>
                  <a:schemeClr val="tx1"/>
                </a:solidFill>
              </a:rPr>
              <a:t>Win</a:t>
            </a:r>
            <a:r>
              <a:rPr lang="cs-CZ" sz="1600" b="0" dirty="0">
                <a:solidFill>
                  <a:schemeClr val="tx1"/>
                </a:solidFill>
              </a:rPr>
              <a:t> </a:t>
            </a:r>
            <a:r>
              <a:rPr lang="cs-CZ" sz="1600" b="0" dirty="0" err="1">
                <a:solidFill>
                  <a:schemeClr val="tx1"/>
                </a:solidFill>
              </a:rPr>
              <a:t>Defender</a:t>
            </a:r>
            <a:r>
              <a:rPr lang="cs-CZ" sz="1600" dirty="0">
                <a:solidFill>
                  <a:schemeClr val="tx1"/>
                </a:solidFill>
              </a:rPr>
              <a:t>, aby zabránil upozorněním a stáhne nástroj meterpreter.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E7812C7-A639-2682-3281-9A9FE3636CBB}"/>
              </a:ext>
            </a:extLst>
          </p:cNvPr>
          <p:cNvSpPr txBox="1"/>
          <p:nvPr/>
        </p:nvSpPr>
        <p:spPr>
          <a:xfrm>
            <a:off x="6476903" y="5826727"/>
            <a:ext cx="151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Source Sans Pro" panose="020B0503030403020204" pitchFamily="34" charset="0"/>
              </a:rPr>
              <a:t>Windows </a:t>
            </a:r>
            <a:br>
              <a:rPr lang="en-GB" sz="1200" dirty="0">
                <a:latin typeface="Source Sans Pro" panose="020B0503030403020204" pitchFamily="34" charset="0"/>
              </a:rPr>
            </a:br>
            <a:r>
              <a:rPr lang="en-GB" sz="1200" dirty="0">
                <a:latin typeface="Source Sans Pro" panose="020B0503030403020204" pitchFamily="34" charset="0"/>
              </a:rPr>
              <a:t>server</a:t>
            </a:r>
          </a:p>
          <a:p>
            <a:pPr algn="ctr"/>
            <a:r>
              <a:rPr lang="en-GB" sz="1200" dirty="0">
                <a:latin typeface="Source Sans Pro" panose="020B0503030403020204" pitchFamily="34" charset="0"/>
              </a:rPr>
              <a:t>192.168.255.2</a:t>
            </a:r>
            <a:endParaRPr lang="en-IE" sz="1200" dirty="0">
              <a:latin typeface="Source Sans Pro" panose="020B0503030403020204" pitchFamily="34" charset="0"/>
            </a:endParaRPr>
          </a:p>
        </p:txBody>
      </p:sp>
      <p:pic>
        <p:nvPicPr>
          <p:cNvPr id="2" name="Graphic 52">
            <a:extLst>
              <a:ext uri="{FF2B5EF4-FFF2-40B4-BE49-F238E27FC236}">
                <a16:creationId xmlns:a16="http://schemas.microsoft.com/office/drawing/2014/main" id="{08932636-46D3-899D-4EB8-8BFFA024A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998" y="4667679"/>
            <a:ext cx="512837" cy="1025674"/>
          </a:xfrm>
          <a:prstGeom prst="rect">
            <a:avLst/>
          </a:prstGeom>
        </p:spPr>
      </p:pic>
      <p:pic>
        <p:nvPicPr>
          <p:cNvPr id="5" name="Picture 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D51DB8D5-8928-3A96-43CA-AACE08683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9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1;p46">
            <a:extLst>
              <a:ext uri="{FF2B5EF4-FFF2-40B4-BE49-F238E27FC236}">
                <a16:creationId xmlns:a16="http://schemas.microsoft.com/office/drawing/2014/main" id="{714BC17C-476C-6E7B-C5A2-54DD82A55F11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3" name="Google Shape;561;p46">
            <a:extLst>
              <a:ext uri="{FF2B5EF4-FFF2-40B4-BE49-F238E27FC236}">
                <a16:creationId xmlns:a16="http://schemas.microsoft.com/office/drawing/2014/main" id="{603FD023-EC59-F192-4F40-9CD7475BC44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5" r="47216"/>
          <a:stretch/>
        </p:blipFill>
        <p:spPr>
          <a:xfrm>
            <a:off x="3175" y="-2209"/>
            <a:ext cx="12188825" cy="129965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04AF004-140B-3A63-3CB2-44C893D1B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92921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Laterální pohyb</a:t>
            </a:r>
            <a:br>
              <a:rPr lang="cs-CZ" sz="2400" b="1" dirty="0">
                <a:solidFill>
                  <a:schemeClr val="tx1"/>
                </a:solidFill>
              </a:rPr>
            </a:b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spustí nástroj meterpreter na </a:t>
            </a:r>
            <a:r>
              <a:rPr lang="cs-CZ" sz="1600" dirty="0">
                <a:solidFill>
                  <a:schemeClr val="tx1"/>
                </a:solidFill>
              </a:rPr>
              <a:t>Windows serveru a znovu spustí reverse </a:t>
            </a:r>
            <a:r>
              <a:rPr lang="cs-CZ" sz="1600" dirty="0" err="1">
                <a:solidFill>
                  <a:schemeClr val="tx1"/>
                </a:solidFill>
              </a:rPr>
              <a:t>shell</a:t>
            </a:r>
            <a:r>
              <a:rPr lang="cs-CZ" sz="1600" b="0" dirty="0">
                <a:solidFill>
                  <a:schemeClr val="tx1"/>
                </a:solidFill>
              </a:rPr>
              <a:t>.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E7812C7-A639-2682-3281-9A9FE3636CBB}"/>
              </a:ext>
            </a:extLst>
          </p:cNvPr>
          <p:cNvSpPr txBox="1"/>
          <p:nvPr/>
        </p:nvSpPr>
        <p:spPr>
          <a:xfrm>
            <a:off x="6476903" y="5826727"/>
            <a:ext cx="151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Source Sans Pro" panose="020B0503030403020204" pitchFamily="34" charset="0"/>
              </a:rPr>
              <a:t>Windows </a:t>
            </a:r>
            <a:br>
              <a:rPr lang="en-GB" sz="1200" dirty="0">
                <a:latin typeface="Source Sans Pro" panose="020B0503030403020204" pitchFamily="34" charset="0"/>
              </a:rPr>
            </a:br>
            <a:r>
              <a:rPr lang="en-GB" sz="1200" dirty="0">
                <a:latin typeface="Source Sans Pro" panose="020B0503030403020204" pitchFamily="34" charset="0"/>
              </a:rPr>
              <a:t>server</a:t>
            </a:r>
          </a:p>
          <a:p>
            <a:pPr algn="ctr"/>
            <a:r>
              <a:rPr lang="en-GB" sz="1200" dirty="0">
                <a:latin typeface="Source Sans Pro" panose="020B0503030403020204" pitchFamily="34" charset="0"/>
              </a:rPr>
              <a:t>192.168.255.2</a:t>
            </a:r>
            <a:endParaRPr lang="en-IE" sz="1200" dirty="0">
              <a:latin typeface="Source Sans Pro" panose="020B0503030403020204" pitchFamily="34" charset="0"/>
            </a:endParaRPr>
          </a:p>
        </p:txBody>
      </p:sp>
      <p:pic>
        <p:nvPicPr>
          <p:cNvPr id="2" name="Graphic 52">
            <a:extLst>
              <a:ext uri="{FF2B5EF4-FFF2-40B4-BE49-F238E27FC236}">
                <a16:creationId xmlns:a16="http://schemas.microsoft.com/office/drawing/2014/main" id="{4AC6B1AD-8FFB-9CE7-12BB-89E063E46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998" y="4667679"/>
            <a:ext cx="512837" cy="1025674"/>
          </a:xfrm>
          <a:prstGeom prst="rect">
            <a:avLst/>
          </a:prstGeom>
        </p:spPr>
      </p:pic>
      <p:pic>
        <p:nvPicPr>
          <p:cNvPr id="6" name="Picture 5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A833D97A-870A-9A75-7EB5-253E7F484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54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00013 -0.680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61;p46">
            <a:extLst>
              <a:ext uri="{FF2B5EF4-FFF2-40B4-BE49-F238E27FC236}">
                <a16:creationId xmlns:a16="http://schemas.microsoft.com/office/drawing/2014/main" id="{CDE77B1C-9900-4CDF-D03E-0FC16C39FC58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2"/>
          <a:srcRect l="24" t="4198" r="-100" b="-3898"/>
          <a:stretch/>
        </p:blipFill>
        <p:spPr>
          <a:xfrm>
            <a:off x="0" y="0"/>
            <a:ext cx="12204000" cy="7128000"/>
          </a:xfrm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683256" y="4913648"/>
            <a:ext cx="3315703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Laterární pohyb</a:t>
            </a:r>
            <a:br>
              <a:rPr lang="cs-CZ" sz="2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Zneužití DNS služby přes </a:t>
            </a: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SIGRed</a:t>
            </a:r>
            <a:endParaRPr lang="cs-CZ" sz="1600" b="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r"/>
            <a:endParaRPr lang="cs-CZ" sz="1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cs-CZ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Signaturní chování</a:t>
            </a:r>
          </a:p>
        </p:txBody>
      </p:sp>
      <p:pic>
        <p:nvPicPr>
          <p:cNvPr id="3" name="Picture 2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A125E4E5-F980-49B2-2925-6D9C12F61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20D09-3790-6184-D868-728475EF5DF9}"/>
              </a:ext>
            </a:extLst>
          </p:cNvPr>
          <p:cNvSpPr txBox="1"/>
          <p:nvPr/>
        </p:nvSpPr>
        <p:spPr>
          <a:xfrm>
            <a:off x="4719667" y="661094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pic>
        <p:nvPicPr>
          <p:cNvPr id="4098" name="Picture 2" descr="Target Store Design — hainley.work">
            <a:extLst>
              <a:ext uri="{FF2B5EF4-FFF2-40B4-BE49-F238E27FC236}">
                <a16:creationId xmlns:a16="http://schemas.microsoft.com/office/drawing/2014/main" id="{2A655383-BC85-C286-F757-BCE40BB3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1DB6934-737C-9C0C-1919-ADB454E71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 b="94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561;p46">
            <a:extLst>
              <a:ext uri="{FF2B5EF4-FFF2-40B4-BE49-F238E27FC236}">
                <a16:creationId xmlns:a16="http://schemas.microsoft.com/office/drawing/2014/main" id="{48BE1F73-919A-4671-A82B-2B44E19AD0CF}"/>
              </a:ext>
            </a:extLst>
          </p:cNvPr>
          <p:cNvPicPr preferRelativeResize="0"/>
          <p:nvPr/>
        </p:nvPicPr>
        <p:blipFill rotWithShape="1">
          <a:blip r:embed="rId3"/>
          <a:srcRect l="1" t="-3" r="234" b="15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36A639D-272F-DB3E-1B45-ADF627B81D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92921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Získání dat</a:t>
            </a:r>
            <a:br>
              <a:rPr lang="cs-CZ" sz="2400" b="1" dirty="0">
                <a:solidFill>
                  <a:schemeClr val="tx1"/>
                </a:solidFill>
              </a:rPr>
            </a:b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posílá data z Windows serveru na </a:t>
            </a:r>
            <a:r>
              <a:rPr lang="cs-CZ" sz="1600" b="0" dirty="0" err="1">
                <a:solidFill>
                  <a:schemeClr val="tx1"/>
                </a:solidFill>
              </a:rPr>
              <a:t>Ubuntu</a:t>
            </a:r>
            <a:r>
              <a:rPr lang="cs-CZ" sz="1600" b="0" dirty="0">
                <a:solidFill>
                  <a:schemeClr val="tx1"/>
                </a:solidFill>
              </a:rPr>
              <a:t> server, kde běží Helpdesk aplikace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17" name="TextBox 66">
            <a:extLst>
              <a:ext uri="{FF2B5EF4-FFF2-40B4-BE49-F238E27FC236}">
                <a16:creationId xmlns:a16="http://schemas.microsoft.com/office/drawing/2014/main" id="{0CE5986A-84CC-4702-AF7A-A26C34DCBC62}"/>
              </a:ext>
            </a:extLst>
          </p:cNvPr>
          <p:cNvSpPr txBox="1"/>
          <p:nvPr/>
        </p:nvSpPr>
        <p:spPr>
          <a:xfrm>
            <a:off x="10587728" y="1798017"/>
            <a:ext cx="151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Source Sans Pro" panose="020B0503030403020204" pitchFamily="34" charset="0"/>
              </a:rPr>
              <a:t>Windows</a:t>
            </a:r>
          </a:p>
          <a:p>
            <a:pPr algn="ctr"/>
            <a:r>
              <a:rPr lang="en-GB" sz="1200" dirty="0">
                <a:latin typeface="Source Sans Pro" panose="020B0503030403020204" pitchFamily="34" charset="0"/>
              </a:rPr>
              <a:t>server</a:t>
            </a:r>
          </a:p>
          <a:p>
            <a:pPr algn="ctr"/>
            <a:r>
              <a:rPr lang="en-GB" sz="1200" dirty="0">
                <a:latin typeface="Source Sans Pro" panose="020B0503030403020204" pitchFamily="34" charset="0"/>
              </a:rPr>
              <a:t>192.168.255.2</a:t>
            </a:r>
          </a:p>
        </p:txBody>
      </p:sp>
      <p:pic>
        <p:nvPicPr>
          <p:cNvPr id="18" name="Graphic 52">
            <a:extLst>
              <a:ext uri="{FF2B5EF4-FFF2-40B4-BE49-F238E27FC236}">
                <a16:creationId xmlns:a16="http://schemas.microsoft.com/office/drawing/2014/main" id="{DF76F631-3BAF-4CF5-9CAC-41AA0E130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89823" y="638969"/>
            <a:ext cx="512837" cy="1025674"/>
          </a:xfrm>
          <a:prstGeom prst="rect">
            <a:avLst/>
          </a:prstGeom>
        </p:spPr>
      </p:pic>
      <p:pic>
        <p:nvPicPr>
          <p:cNvPr id="4" name="Picture 3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E740AC7F-B688-18E6-4978-590363E048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18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C0D350-A257-134B-8113-9A4997FE38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3600" y="1304015"/>
            <a:ext cx="5372400" cy="176483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400" b="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Dodavatel systému Helpdesk byl napaden a útočníkovi se podařilo do zdrojového kódu produktu vložit škodlivý kód.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400" b="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Další verze produktu byla vydána s implantovaným </a:t>
            </a:r>
            <a:r>
              <a:rPr lang="cs-CZ" sz="1400" b="0" dirty="0" err="1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backdoorem</a:t>
            </a:r>
            <a:r>
              <a:rPr lang="cs-CZ" sz="1400" b="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 a nasazena na zákaznickou základnu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400" b="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Základem </a:t>
            </a:r>
            <a:r>
              <a:rPr lang="cs-CZ" sz="1400" b="0" dirty="0" err="1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backdooru</a:t>
            </a:r>
            <a:r>
              <a:rPr lang="cs-CZ" sz="1400" b="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 je </a:t>
            </a:r>
            <a:r>
              <a:rPr lang="cs-CZ" sz="1400" b="0" dirty="0" err="1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webshell</a:t>
            </a:r>
            <a:r>
              <a:rPr lang="cs-CZ" sz="1400" b="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 s reverse </a:t>
            </a:r>
            <a:r>
              <a:rPr lang="cs-CZ" sz="1400" b="0" dirty="0" err="1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shellem</a:t>
            </a:r>
            <a:endParaRPr lang="cs-CZ" sz="1400" b="0" dirty="0">
              <a:latin typeface="Arial" panose="020B0604020202020204" pitchFamily="34" charset="0"/>
              <a:ea typeface="Source Sans Pro"/>
              <a:cs typeface="Arial" panose="020B0604020202020204" pitchFamily="34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17FDDDE-33C9-053E-F2EC-085BD669D6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46000" contrast="-71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185" t="62255" r="63544" b="-156"/>
          <a:stretch/>
        </p:blipFill>
        <p:spPr>
          <a:xfrm>
            <a:off x="6409889" y="0"/>
            <a:ext cx="5782111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4F06614-7A76-28D6-638C-4D4A40CBFE64}"/>
              </a:ext>
            </a:extLst>
          </p:cNvPr>
          <p:cNvGrpSpPr/>
          <p:nvPr/>
        </p:nvGrpSpPr>
        <p:grpSpPr>
          <a:xfrm>
            <a:off x="6096000" y="626267"/>
            <a:ext cx="5617632" cy="5515201"/>
            <a:chOff x="6096000" y="626267"/>
            <a:chExt cx="5617632" cy="5515201"/>
          </a:xfrm>
        </p:grpSpPr>
        <p:sp>
          <p:nvSpPr>
            <p:cNvPr id="37" name="TextBox 68">
              <a:extLst>
                <a:ext uri="{FF2B5EF4-FFF2-40B4-BE49-F238E27FC236}">
                  <a16:creationId xmlns:a16="http://schemas.microsoft.com/office/drawing/2014/main" id="{A79A7B61-9707-19F3-89BA-CD08876AADB5}"/>
                </a:ext>
              </a:extLst>
            </p:cNvPr>
            <p:cNvSpPr txBox="1"/>
            <p:nvPr/>
          </p:nvSpPr>
          <p:spPr>
            <a:xfrm>
              <a:off x="10063087" y="1526857"/>
              <a:ext cx="1650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4FB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Útočník</a:t>
              </a:r>
            </a:p>
            <a:p>
              <a:pPr algn="ctr"/>
              <a:r>
                <a:rPr lang="cs-CZ" sz="1200" b="1" dirty="0">
                  <a:solidFill>
                    <a:srgbClr val="4FB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1.2.225.42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A228CDB-4DE0-ABDC-CFFC-0C99C9F4EFD5}"/>
                </a:ext>
              </a:extLst>
            </p:cNvPr>
            <p:cNvGrpSpPr/>
            <p:nvPr/>
          </p:nvGrpSpPr>
          <p:grpSpPr>
            <a:xfrm>
              <a:off x="6096000" y="626267"/>
              <a:ext cx="5104798" cy="5515201"/>
              <a:chOff x="6096000" y="626267"/>
              <a:chExt cx="5104798" cy="5515201"/>
            </a:xfrm>
          </p:grpSpPr>
          <p:pic>
            <p:nvPicPr>
              <p:cNvPr id="2" name="Graphic 22">
                <a:extLst>
                  <a:ext uri="{FF2B5EF4-FFF2-40B4-BE49-F238E27FC236}">
                    <a16:creationId xmlns:a16="http://schemas.microsoft.com/office/drawing/2014/main" id="{2C38C3E3-8635-3625-81CF-D2A5EAEFB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325699" y="4389424"/>
                <a:ext cx="512837" cy="1025674"/>
              </a:xfrm>
              <a:prstGeom prst="rect">
                <a:avLst/>
              </a:prstGeom>
            </p:spPr>
          </p:pic>
          <p:pic>
            <p:nvPicPr>
              <p:cNvPr id="3" name="Graphic 23">
                <a:extLst>
                  <a:ext uri="{FF2B5EF4-FFF2-40B4-BE49-F238E27FC236}">
                    <a16:creationId xmlns:a16="http://schemas.microsoft.com/office/drawing/2014/main" id="{2FA4E996-6D9A-C15C-920F-9732C4ED2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868875" y="2714837"/>
                <a:ext cx="750261" cy="788249"/>
              </a:xfrm>
              <a:prstGeom prst="rect">
                <a:avLst/>
              </a:prstGeom>
            </p:spPr>
          </p:pic>
          <p:pic>
            <p:nvPicPr>
              <p:cNvPr id="8" name="Graphic 26">
                <a:extLst>
                  <a:ext uri="{FF2B5EF4-FFF2-40B4-BE49-F238E27FC236}">
                    <a16:creationId xmlns:a16="http://schemas.microsoft.com/office/drawing/2014/main" id="{C0DB8A26-2A7E-2012-4067-738361B8F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377077" y="2891034"/>
                <a:ext cx="1025675" cy="683783"/>
              </a:xfrm>
              <a:prstGeom prst="rect">
                <a:avLst/>
              </a:prstGeom>
            </p:spPr>
          </p:pic>
          <p:sp>
            <p:nvSpPr>
              <p:cNvPr id="17" name="TextBox 49">
                <a:extLst>
                  <a:ext uri="{FF2B5EF4-FFF2-40B4-BE49-F238E27FC236}">
                    <a16:creationId xmlns:a16="http://schemas.microsoft.com/office/drawing/2014/main" id="{6253009C-5188-BB1A-9D40-19C9EB275214}"/>
                  </a:ext>
                </a:extLst>
              </p:cNvPr>
              <p:cNvSpPr txBox="1"/>
              <p:nvPr/>
            </p:nvSpPr>
            <p:spPr>
              <a:xfrm>
                <a:off x="9131399" y="3596968"/>
                <a:ext cx="15170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Flowmon sonda</a:t>
                </a:r>
              </a:p>
            </p:txBody>
          </p:sp>
          <p:pic>
            <p:nvPicPr>
              <p:cNvPr id="27" name="Graphic 51">
                <a:extLst>
                  <a:ext uri="{FF2B5EF4-FFF2-40B4-BE49-F238E27FC236}">
                    <a16:creationId xmlns:a16="http://schemas.microsoft.com/office/drawing/2014/main" id="{9AF3417E-DE02-E092-60F7-49A453D98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731167" y="626267"/>
                <a:ext cx="1025673" cy="1006680"/>
              </a:xfrm>
              <a:prstGeom prst="rect">
                <a:avLst/>
              </a:prstGeom>
            </p:spPr>
          </p:pic>
          <p:pic>
            <p:nvPicPr>
              <p:cNvPr id="30" name="Graphic 52">
                <a:extLst>
                  <a:ext uri="{FF2B5EF4-FFF2-40B4-BE49-F238E27FC236}">
                    <a16:creationId xmlns:a16="http://schemas.microsoft.com/office/drawing/2014/main" id="{75B9A2BF-0806-4497-E7D5-8F2BDAD0B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598097" y="4400239"/>
                <a:ext cx="512837" cy="1025674"/>
              </a:xfrm>
              <a:prstGeom prst="rect">
                <a:avLst/>
              </a:prstGeom>
            </p:spPr>
          </p:pic>
          <p:cxnSp>
            <p:nvCxnSpPr>
              <p:cNvPr id="31" name="Straight Connector 9">
                <a:extLst>
                  <a:ext uri="{FF2B5EF4-FFF2-40B4-BE49-F238E27FC236}">
                    <a16:creationId xmlns:a16="http://schemas.microsoft.com/office/drawing/2014/main" id="{3CF53989-E3B3-72D1-F512-DE73A2439770}"/>
                  </a:ext>
                </a:extLst>
              </p:cNvPr>
              <p:cNvCxnSpPr>
                <a:cxnSpLocks/>
                <a:endCxn id="3" idx="0"/>
              </p:cNvCxnSpPr>
              <p:nvPr/>
            </p:nvCxnSpPr>
            <p:spPr>
              <a:xfrm>
                <a:off x="8244006" y="1720158"/>
                <a:ext cx="0" cy="994679"/>
              </a:xfrm>
              <a:prstGeom prst="line">
                <a:avLst/>
              </a:prstGeom>
              <a:ln w="28575">
                <a:solidFill>
                  <a:srgbClr val="4FB8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55">
                <a:extLst>
                  <a:ext uri="{FF2B5EF4-FFF2-40B4-BE49-F238E27FC236}">
                    <a16:creationId xmlns:a16="http://schemas.microsoft.com/office/drawing/2014/main" id="{69FE7B08-973F-AE57-05FD-C619A65B2B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4006" y="3574817"/>
                <a:ext cx="0" cy="734568"/>
              </a:xfrm>
              <a:prstGeom prst="line">
                <a:avLst/>
              </a:prstGeom>
              <a:ln w="28575">
                <a:solidFill>
                  <a:srgbClr val="4FB8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57">
                <a:extLst>
                  <a:ext uri="{FF2B5EF4-FFF2-40B4-BE49-F238E27FC236}">
                    <a16:creationId xmlns:a16="http://schemas.microsoft.com/office/drawing/2014/main" id="{9DA100C8-FC56-062F-B496-FB6C2C0BDE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76126" y="3574817"/>
                <a:ext cx="942912" cy="755904"/>
              </a:xfrm>
              <a:prstGeom prst="line">
                <a:avLst/>
              </a:prstGeom>
              <a:ln w="28575">
                <a:solidFill>
                  <a:srgbClr val="4FB8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58">
                <a:extLst>
                  <a:ext uri="{FF2B5EF4-FFF2-40B4-BE49-F238E27FC236}">
                    <a16:creationId xmlns:a16="http://schemas.microsoft.com/office/drawing/2014/main" id="{86AF2A0E-3C11-32A2-5F57-301C312C44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5926" y="3574817"/>
                <a:ext cx="962088" cy="734568"/>
              </a:xfrm>
              <a:prstGeom prst="line">
                <a:avLst/>
              </a:prstGeom>
              <a:ln w="28575">
                <a:solidFill>
                  <a:srgbClr val="4FB8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62">
                <a:extLst>
                  <a:ext uri="{FF2B5EF4-FFF2-40B4-BE49-F238E27FC236}">
                    <a16:creationId xmlns:a16="http://schemas.microsoft.com/office/drawing/2014/main" id="{941FC7E1-DF6D-3AA6-0CBA-8E72F8AB56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9136" y="3068849"/>
                <a:ext cx="675350" cy="0"/>
              </a:xfrm>
              <a:prstGeom prst="line">
                <a:avLst/>
              </a:prstGeom>
              <a:ln w="28575">
                <a:solidFill>
                  <a:srgbClr val="4FB8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67">
                <a:extLst>
                  <a:ext uri="{FF2B5EF4-FFF2-40B4-BE49-F238E27FC236}">
                    <a16:creationId xmlns:a16="http://schemas.microsoft.com/office/drawing/2014/main" id="{8D716792-9C33-6D22-DDD8-21DC57171114}"/>
                  </a:ext>
                </a:extLst>
              </p:cNvPr>
              <p:cNvSpPr txBox="1"/>
              <p:nvPr/>
            </p:nvSpPr>
            <p:spPr>
              <a:xfrm>
                <a:off x="7555080" y="5487821"/>
                <a:ext cx="13778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Windows </a:t>
                </a:r>
                <a:br>
                  <a:rPr lang="cs-CZ" sz="1200" b="1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cs-CZ" sz="1200" b="1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server</a:t>
                </a:r>
              </a:p>
              <a:p>
                <a:pPr algn="ctr"/>
                <a:r>
                  <a:rPr lang="cs-CZ" sz="1200" b="1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192.168.255.2</a:t>
                </a:r>
              </a:p>
            </p:txBody>
          </p:sp>
          <p:sp>
            <p:nvSpPr>
              <p:cNvPr id="38" name="TextBox 69">
                <a:extLst>
                  <a:ext uri="{FF2B5EF4-FFF2-40B4-BE49-F238E27FC236}">
                    <a16:creationId xmlns:a16="http://schemas.microsoft.com/office/drawing/2014/main" id="{FBBF802F-8046-90FC-6807-DD316B9FA9D9}"/>
                  </a:ext>
                </a:extLst>
              </p:cNvPr>
              <p:cNvSpPr txBox="1"/>
              <p:nvPr/>
            </p:nvSpPr>
            <p:spPr>
              <a:xfrm>
                <a:off x="8523450" y="2541631"/>
                <a:ext cx="8667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Port Mirror</a:t>
                </a:r>
              </a:p>
            </p:txBody>
          </p:sp>
          <p:pic>
            <p:nvPicPr>
              <p:cNvPr id="39" name="Graphic 30">
                <a:extLst>
                  <a:ext uri="{FF2B5EF4-FFF2-40B4-BE49-F238E27FC236}">
                    <a16:creationId xmlns:a16="http://schemas.microsoft.com/office/drawing/2014/main" id="{E796CCF2-BB9C-FF9D-92AF-F6DC7A2F3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0535531" y="820421"/>
                <a:ext cx="665267" cy="665267"/>
              </a:xfrm>
              <a:prstGeom prst="rect">
                <a:avLst/>
              </a:prstGeom>
            </p:spPr>
          </p:pic>
          <p:pic>
            <p:nvPicPr>
              <p:cNvPr id="40" name="Graphic 22">
                <a:extLst>
                  <a:ext uri="{FF2B5EF4-FFF2-40B4-BE49-F238E27FC236}">
                    <a16:creationId xmlns:a16="http://schemas.microsoft.com/office/drawing/2014/main" id="{A096FB80-307F-E25C-9DA9-1D896AEFF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987586" y="4389424"/>
                <a:ext cx="512837" cy="1025674"/>
              </a:xfrm>
              <a:prstGeom prst="rect">
                <a:avLst/>
              </a:prstGeom>
            </p:spPr>
          </p:pic>
          <p:sp>
            <p:nvSpPr>
              <p:cNvPr id="41" name="TextBox 67">
                <a:extLst>
                  <a:ext uri="{FF2B5EF4-FFF2-40B4-BE49-F238E27FC236}">
                    <a16:creationId xmlns:a16="http://schemas.microsoft.com/office/drawing/2014/main" id="{E17A972C-4305-6CDC-8E1D-22E8063C9F7C}"/>
                  </a:ext>
                </a:extLst>
              </p:cNvPr>
              <p:cNvSpPr txBox="1"/>
              <p:nvPr/>
            </p:nvSpPr>
            <p:spPr>
              <a:xfrm>
                <a:off x="8910172" y="5495137"/>
                <a:ext cx="13778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Linux        server</a:t>
                </a:r>
              </a:p>
              <a:p>
                <a:pPr algn="ctr"/>
                <a:r>
                  <a:rPr lang="cs-CZ" sz="1200" b="1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192.168.255.3</a:t>
                </a:r>
              </a:p>
            </p:txBody>
          </p:sp>
          <p:cxnSp>
            <p:nvCxnSpPr>
              <p:cNvPr id="42" name="Straight Connector 62">
                <a:extLst>
                  <a:ext uri="{FF2B5EF4-FFF2-40B4-BE49-F238E27FC236}">
                    <a16:creationId xmlns:a16="http://schemas.microsoft.com/office/drawing/2014/main" id="{0831F37C-CE6A-8848-5418-0F4A69AD29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6970" y="1129607"/>
                <a:ext cx="1555782" cy="0"/>
              </a:xfrm>
              <a:prstGeom prst="line">
                <a:avLst/>
              </a:prstGeom>
              <a:ln w="28575">
                <a:solidFill>
                  <a:srgbClr val="4FB8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A77C105D-018C-154B-3F21-F8DE6C1BED2C}"/>
                  </a:ext>
                </a:extLst>
              </p:cNvPr>
              <p:cNvSpPr txBox="1"/>
              <p:nvPr/>
            </p:nvSpPr>
            <p:spPr>
              <a:xfrm>
                <a:off x="8080928" y="1255245"/>
                <a:ext cx="17495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5.180.196.1</a:t>
                </a:r>
              </a:p>
            </p:txBody>
          </p:sp>
          <p:sp>
            <p:nvSpPr>
              <p:cNvPr id="44" name="TextBox 66">
                <a:extLst>
                  <a:ext uri="{FF2B5EF4-FFF2-40B4-BE49-F238E27FC236}">
                    <a16:creationId xmlns:a16="http://schemas.microsoft.com/office/drawing/2014/main" id="{EB15D967-9D7B-ADEC-033E-F10DC40DC9EB}"/>
                  </a:ext>
                </a:extLst>
              </p:cNvPr>
              <p:cNvSpPr txBox="1"/>
              <p:nvPr/>
            </p:nvSpPr>
            <p:spPr>
              <a:xfrm>
                <a:off x="6096000" y="5487822"/>
                <a:ext cx="15170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Helpdesk</a:t>
                </a:r>
              </a:p>
              <a:p>
                <a:pPr algn="ctr"/>
                <a:r>
                  <a:rPr lang="cs-CZ" sz="1200" b="1" dirty="0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aplikace</a:t>
                </a:r>
              </a:p>
              <a:p>
                <a:pPr algn="ctr"/>
                <a:r>
                  <a:rPr lang="cs-CZ" sz="1200" b="1" dirty="0">
                    <a:solidFill>
                      <a:srgbClr val="4FB8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192.168.255.1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20D09-3790-6184-D868-728475EF5DF9}"/>
              </a:ext>
            </a:extLst>
          </p:cNvPr>
          <p:cNvSpPr txBox="1"/>
          <p:nvPr/>
        </p:nvSpPr>
        <p:spPr>
          <a:xfrm>
            <a:off x="4719667" y="661094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F5E72C-21D7-89FA-F29C-20154A6D0E7A}"/>
              </a:ext>
            </a:extLst>
          </p:cNvPr>
          <p:cNvSpPr txBox="1"/>
          <p:nvPr/>
        </p:nvSpPr>
        <p:spPr>
          <a:xfrm>
            <a:off x="722313" y="3108961"/>
            <a:ext cx="5628531" cy="328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Účastníci útoku:</a:t>
            </a:r>
          </a:p>
          <a:p>
            <a:pPr marL="285750" indent="-285750">
              <a:lnSpc>
                <a:spcPct val="150000"/>
              </a:lnSpc>
              <a:buClr>
                <a:srgbClr val="3EC73D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Koncová stanice útočníka (1.2.225.42)</a:t>
            </a:r>
          </a:p>
          <a:p>
            <a:pPr marL="285750" indent="-285750">
              <a:lnSpc>
                <a:spcPct val="150000"/>
              </a:lnSpc>
              <a:buClr>
                <a:srgbClr val="3EC73D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Ubuntu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server s Helpdesk aplikací 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(5.180.196.1:443 &gt;&gt; 192.168.255.1:443)</a:t>
            </a:r>
          </a:p>
          <a:p>
            <a:pPr marL="285750" indent="-285750">
              <a:lnSpc>
                <a:spcPct val="150000"/>
              </a:lnSpc>
              <a:buClr>
                <a:srgbClr val="3EC73D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Windows server s DNS službou a datovým uložištěm firmy (192.168.255.2)</a:t>
            </a:r>
          </a:p>
          <a:p>
            <a:pPr marL="285750" indent="-285750">
              <a:lnSpc>
                <a:spcPct val="150000"/>
              </a:lnSpc>
              <a:buClr>
                <a:srgbClr val="3EC73D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Linux server pro SSH (192.168.255.3)</a:t>
            </a:r>
          </a:p>
          <a:p>
            <a:pPr>
              <a:lnSpc>
                <a:spcPct val="150000"/>
              </a:lnSpc>
              <a:buClr>
                <a:srgbClr val="3EC73D"/>
              </a:buClr>
              <a:buSzPct val="150000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Cíl:</a:t>
            </a:r>
          </a:p>
          <a:p>
            <a:pPr marL="285750" indent="-285750">
              <a:lnSpc>
                <a:spcPct val="150000"/>
              </a:lnSpc>
              <a:buClr>
                <a:srgbClr val="3EC73D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Ukrást firemní data</a:t>
            </a:r>
          </a:p>
          <a:p>
            <a:pPr marL="285750" indent="-285750">
              <a:lnSpc>
                <a:spcPct val="150000"/>
              </a:lnSpc>
              <a:buClr>
                <a:srgbClr val="3EC73D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Narušit provoz společnosti</a:t>
            </a:r>
          </a:p>
        </p:txBody>
      </p:sp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FF3269FB-295F-60DA-EBAA-EA39345621A8}"/>
              </a:ext>
            </a:extLst>
          </p:cNvPr>
          <p:cNvSpPr txBox="1">
            <a:spLocks/>
          </p:cNvSpPr>
          <p:nvPr/>
        </p:nvSpPr>
        <p:spPr>
          <a:xfrm>
            <a:off x="722314" y="3216276"/>
            <a:ext cx="3418366" cy="717082"/>
          </a:xfrm>
          <a:prstGeom prst="rect">
            <a:avLst/>
          </a:prstGeom>
        </p:spPr>
        <p:txBody>
          <a:bodyPr vert="horz" lIns="0" tIns="108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Scénář útoku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00065 -0.3895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94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2" grpId="0"/>
      <p:bldP spid="18" grpId="0"/>
      <p:bldP spid="1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61;p46">
            <a:extLst>
              <a:ext uri="{FF2B5EF4-FFF2-40B4-BE49-F238E27FC236}">
                <a16:creationId xmlns:a16="http://schemas.microsoft.com/office/drawing/2014/main" id="{BE714405-E5F1-E7F5-A631-04A181B88224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5755A1D-4383-471D-A87C-A91BAC060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6800" y="4913648"/>
            <a:ext cx="3056219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 err="1">
                <a:solidFill>
                  <a:schemeClr val="tx1"/>
                </a:solidFill>
              </a:rPr>
              <a:t>Exfiltrace</a:t>
            </a:r>
            <a:br>
              <a:rPr lang="cs-CZ" sz="2400" b="1" dirty="0">
                <a:solidFill>
                  <a:schemeClr val="tx1"/>
                </a:solidFill>
              </a:rPr>
            </a:b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</a:t>
            </a:r>
            <a:r>
              <a:rPr lang="cs-CZ" sz="1600" dirty="0" err="1">
                <a:solidFill>
                  <a:schemeClr val="tx1"/>
                </a:solidFill>
              </a:rPr>
              <a:t>exfiltruje</a:t>
            </a:r>
            <a:r>
              <a:rPr lang="cs-CZ" sz="1600" dirty="0">
                <a:solidFill>
                  <a:schemeClr val="tx1"/>
                </a:solidFill>
              </a:rPr>
              <a:t> získaná data pomocí </a:t>
            </a:r>
            <a:r>
              <a:rPr lang="cs-CZ" sz="1600" b="0" dirty="0">
                <a:solidFill>
                  <a:schemeClr val="tx1"/>
                </a:solidFill>
              </a:rPr>
              <a:t>DNS </a:t>
            </a:r>
            <a:r>
              <a:rPr lang="cs-CZ" sz="1600" b="0" dirty="0" err="1">
                <a:solidFill>
                  <a:schemeClr val="tx1"/>
                </a:solidFill>
              </a:rPr>
              <a:t>tunnelingu</a:t>
            </a:r>
            <a:r>
              <a:rPr lang="cs-CZ" sz="1600" b="0" dirty="0">
                <a:solidFill>
                  <a:schemeClr val="tx1"/>
                </a:solidFill>
              </a:rPr>
              <a:t> (konkrétně </a:t>
            </a:r>
            <a:r>
              <a:rPr lang="cs-CZ" sz="1600" b="0" dirty="0" err="1">
                <a:solidFill>
                  <a:schemeClr val="tx1"/>
                </a:solidFill>
              </a:rPr>
              <a:t>netcut</a:t>
            </a:r>
            <a:r>
              <a:rPr lang="cs-CZ" sz="1600" b="0" dirty="0">
                <a:solidFill>
                  <a:schemeClr val="tx1"/>
                </a:solidFill>
              </a:rPr>
              <a:t> – maskování pomocí DNS </a:t>
            </a:r>
            <a:r>
              <a:rPr lang="cs-CZ" sz="1600" b="0" dirty="0" err="1">
                <a:solidFill>
                  <a:schemeClr val="tx1"/>
                </a:solidFill>
              </a:rPr>
              <a:t>queries</a:t>
            </a:r>
            <a:r>
              <a:rPr lang="cs-CZ" sz="1600" b="0" dirty="0">
                <a:solidFill>
                  <a:schemeClr val="tx1"/>
                </a:solidFill>
              </a:rPr>
              <a:t>).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E7812C7-A639-2682-3281-9A9FE3636CBB}"/>
              </a:ext>
            </a:extLst>
          </p:cNvPr>
          <p:cNvSpPr txBox="1"/>
          <p:nvPr/>
        </p:nvSpPr>
        <p:spPr>
          <a:xfrm>
            <a:off x="10587728" y="1798017"/>
            <a:ext cx="151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Source Sans Pro" panose="020B0503030403020204" pitchFamily="34" charset="0"/>
              </a:rPr>
              <a:t>Helpdesk aplikace</a:t>
            </a:r>
          </a:p>
          <a:p>
            <a:pPr algn="ctr"/>
            <a:r>
              <a:rPr lang="cs-CZ" sz="1200" dirty="0">
                <a:latin typeface="Source Sans Pro" panose="020B0503030403020204" pitchFamily="34" charset="0"/>
              </a:rPr>
              <a:t>192.168.255.1</a:t>
            </a:r>
          </a:p>
        </p:txBody>
      </p:sp>
      <p:pic>
        <p:nvPicPr>
          <p:cNvPr id="5" name="Graphic 52">
            <a:extLst>
              <a:ext uri="{FF2B5EF4-FFF2-40B4-BE49-F238E27FC236}">
                <a16:creationId xmlns:a16="http://schemas.microsoft.com/office/drawing/2014/main" id="{73DD79D2-D4CD-3139-289B-180CEA2CB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89823" y="638969"/>
            <a:ext cx="512837" cy="1025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553989-0386-C552-0DB7-471CBB578479}"/>
              </a:ext>
            </a:extLst>
          </p:cNvPr>
          <p:cNvSpPr txBox="1"/>
          <p:nvPr/>
        </p:nvSpPr>
        <p:spPr>
          <a:xfrm>
            <a:off x="10161049" y="4716843"/>
            <a:ext cx="2429639" cy="1411531"/>
          </a:xfrm>
          <a:prstGeom prst="rect">
            <a:avLst/>
          </a:prstGeom>
          <a:noFill/>
        </p:spPr>
        <p:txBody>
          <a:bodyPr wrap="square" tIns="72000">
            <a:spAutoFit/>
          </a:bodyPr>
          <a:lstStyle/>
          <a:p>
            <a:r>
              <a:rPr lang="en-CZ" sz="2800" b="0" i="0" dirty="0">
                <a:effectLst/>
                <a:latin typeface="Google Sans"/>
              </a:rPr>
              <a:t>Ukrást</a:t>
            </a:r>
          </a:p>
          <a:p>
            <a:r>
              <a:rPr lang="en-CZ" sz="2800" b="0" i="0" dirty="0">
                <a:effectLst/>
                <a:latin typeface="Google Sans"/>
              </a:rPr>
              <a:t>firemní </a:t>
            </a:r>
            <a:br>
              <a:rPr lang="en-CZ" sz="2800" dirty="0">
                <a:latin typeface="Google Sans"/>
              </a:rPr>
            </a:br>
            <a:r>
              <a:rPr lang="en-CZ" sz="2800" b="0" i="0" dirty="0">
                <a:effectLst/>
                <a:latin typeface="Google Sans"/>
              </a:rPr>
              <a:t>data. </a:t>
            </a:r>
            <a:endParaRPr lang="cs-CZ" sz="2800" dirty="0"/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DF1FE20D-EDBF-D1B4-C59E-C9409105B1FB}"/>
              </a:ext>
            </a:extLst>
          </p:cNvPr>
          <p:cNvSpPr txBox="1"/>
          <p:nvPr/>
        </p:nvSpPr>
        <p:spPr>
          <a:xfrm>
            <a:off x="6434164" y="6011393"/>
            <a:ext cx="165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Source Sans Pro" panose="020B0503030403020204" pitchFamily="34" charset="0"/>
              </a:rPr>
              <a:t>Útočník</a:t>
            </a:r>
          </a:p>
          <a:p>
            <a:pPr algn="ctr"/>
            <a:r>
              <a:rPr lang="en-GB" sz="1200" dirty="0">
                <a:latin typeface="Source Sans Pro" panose="020B0503030403020204" pitchFamily="34" charset="0"/>
              </a:rPr>
              <a:t>1.2.225.42</a:t>
            </a:r>
            <a:endParaRPr lang="en-IE" sz="1200" dirty="0">
              <a:latin typeface="Source Sans Pro" panose="020B0503030403020204" pitchFamily="34" charset="0"/>
            </a:endParaRPr>
          </a:p>
        </p:txBody>
      </p:sp>
      <p:pic>
        <p:nvPicPr>
          <p:cNvPr id="12" name="Graphic 30">
            <a:extLst>
              <a:ext uri="{FF2B5EF4-FFF2-40B4-BE49-F238E27FC236}">
                <a16:creationId xmlns:a16="http://schemas.microsoft.com/office/drawing/2014/main" id="{930DD40F-2929-09DF-4A85-5D8E861AF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26802" y="5346126"/>
            <a:ext cx="665267" cy="6652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968029-752E-96E0-A081-1C5E6C06138C}"/>
              </a:ext>
            </a:extLst>
          </p:cNvPr>
          <p:cNvSpPr txBox="1"/>
          <p:nvPr/>
        </p:nvSpPr>
        <p:spPr>
          <a:xfrm>
            <a:off x="8957577" y="5058611"/>
            <a:ext cx="759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7200" dirty="0">
                <a:latin typeface="Google Sans"/>
              </a:rPr>
              <a:t>✅</a:t>
            </a:r>
            <a:endParaRPr lang="cs-CZ" sz="7200" dirty="0"/>
          </a:p>
        </p:txBody>
      </p:sp>
      <p:pic>
        <p:nvPicPr>
          <p:cNvPr id="18" name="Picture 17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E0E9AC39-FA08-53FD-BEAC-5C196A447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47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8" grpId="0"/>
      <p:bldP spid="9" grpId="0"/>
      <p:bldP spid="11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61;p46">
            <a:extLst>
              <a:ext uri="{FF2B5EF4-FFF2-40B4-BE49-F238E27FC236}">
                <a16:creationId xmlns:a16="http://schemas.microsoft.com/office/drawing/2014/main" id="{014690E2-89D4-551C-165C-7E7D564C68EE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5" r="25" b="356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3" name="Google Shape;561;p46">
            <a:extLst>
              <a:ext uri="{FF2B5EF4-FFF2-40B4-BE49-F238E27FC236}">
                <a16:creationId xmlns:a16="http://schemas.microsoft.com/office/drawing/2014/main" id="{FCD426AC-05BA-B85B-1CA1-4AA05A572FE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5" t="37319" r="43429" b="6308"/>
          <a:stretch/>
        </p:blipFill>
        <p:spPr>
          <a:xfrm>
            <a:off x="1" y="0"/>
            <a:ext cx="12188824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5AB4413-36C2-4818-F239-D5774C54B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92921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Dopad</a:t>
            </a:r>
            <a:br>
              <a:rPr lang="cs-CZ" sz="2400" b="1" dirty="0">
                <a:solidFill>
                  <a:schemeClr val="tx1"/>
                </a:solidFill>
              </a:rPr>
            </a:b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Útočník zneužije</a:t>
            </a:r>
            <a:r>
              <a:rPr lang="cs-CZ" sz="1600" dirty="0">
                <a:solidFill>
                  <a:schemeClr val="tx1"/>
                </a:solidFill>
              </a:rPr>
              <a:t> zranitelnosti</a:t>
            </a:r>
            <a:r>
              <a:rPr lang="cs-CZ" sz="1600" b="0" dirty="0">
                <a:solidFill>
                  <a:schemeClr val="tx1"/>
                </a:solidFill>
              </a:rPr>
              <a:t> NTFS, která vede ke zničení systémového souboru </a:t>
            </a: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(CVE-2021-28312)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E7812C7-A639-2682-3281-9A9FE3636CBB}"/>
              </a:ext>
            </a:extLst>
          </p:cNvPr>
          <p:cNvSpPr txBox="1"/>
          <p:nvPr/>
        </p:nvSpPr>
        <p:spPr>
          <a:xfrm>
            <a:off x="6476903" y="5826727"/>
            <a:ext cx="151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Source Sans Pro" panose="020B0503030403020204" pitchFamily="34" charset="0"/>
              </a:rPr>
              <a:t>Windows </a:t>
            </a:r>
            <a:br>
              <a:rPr lang="en-GB" sz="1200" dirty="0">
                <a:latin typeface="Source Sans Pro" panose="020B0503030403020204" pitchFamily="34" charset="0"/>
              </a:rPr>
            </a:br>
            <a:r>
              <a:rPr lang="en-GB" sz="1200" dirty="0">
                <a:latin typeface="Source Sans Pro" panose="020B0503030403020204" pitchFamily="34" charset="0"/>
              </a:rPr>
              <a:t>server</a:t>
            </a:r>
          </a:p>
          <a:p>
            <a:pPr algn="ctr"/>
            <a:r>
              <a:rPr lang="en-GB" sz="1200" dirty="0">
                <a:latin typeface="Source Sans Pro" panose="020B0503030403020204" pitchFamily="34" charset="0"/>
              </a:rPr>
              <a:t>192.168.255.2</a:t>
            </a:r>
            <a:endParaRPr lang="en-IE" sz="1200" dirty="0">
              <a:latin typeface="Source Sans Pro" panose="020B0503030403020204" pitchFamily="34" charset="0"/>
            </a:endParaRPr>
          </a:p>
        </p:txBody>
      </p:sp>
      <p:pic>
        <p:nvPicPr>
          <p:cNvPr id="2" name="Graphic 52">
            <a:extLst>
              <a:ext uri="{FF2B5EF4-FFF2-40B4-BE49-F238E27FC236}">
                <a16:creationId xmlns:a16="http://schemas.microsoft.com/office/drawing/2014/main" id="{9C37989B-453A-3208-1EF7-D0AA65A5F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998" y="4667679"/>
            <a:ext cx="512837" cy="1025674"/>
          </a:xfrm>
          <a:prstGeom prst="rect">
            <a:avLst/>
          </a:prstGeom>
        </p:spPr>
      </p:pic>
      <p:pic>
        <p:nvPicPr>
          <p:cNvPr id="7" name="Picture 6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8B15E183-99A9-BFD1-B9E1-DB3C06140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62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shot of a blue square&#10;&#10;Description automatically generated">
            <a:extLst>
              <a:ext uri="{FF2B5EF4-FFF2-40B4-BE49-F238E27FC236}">
                <a16:creationId xmlns:a16="http://schemas.microsoft.com/office/drawing/2014/main" id="{74DDE77B-5BA3-DF29-8401-A3E943E1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2A8A7FE-C964-35FE-635D-F30B946699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58000" contrast="-3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73397" b="63983"/>
          <a:stretch/>
        </p:blipFill>
        <p:spPr>
          <a:xfrm>
            <a:off x="7990757" y="341055"/>
            <a:ext cx="4198068" cy="6516945"/>
          </a:xfrm>
          <a:prstGeom prst="rect">
            <a:avLst/>
          </a:prstGeom>
        </p:spPr>
      </p:pic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6D70725-3407-6498-3CA0-CE648A9C8F7B}"/>
              </a:ext>
            </a:extLst>
          </p:cNvPr>
          <p:cNvSpPr txBox="1">
            <a:spLocks/>
          </p:cNvSpPr>
          <p:nvPr/>
        </p:nvSpPr>
        <p:spPr>
          <a:xfrm>
            <a:off x="8866800" y="4913648"/>
            <a:ext cx="2929216" cy="1060432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tx1"/>
                </a:solidFill>
              </a:rPr>
              <a:t>Dopad</a:t>
            </a:r>
            <a:br>
              <a:rPr lang="cs-CZ" sz="2400" b="1" dirty="0">
                <a:solidFill>
                  <a:schemeClr val="tx1"/>
                </a:solidFill>
              </a:rPr>
            </a:br>
            <a:br>
              <a:rPr lang="cs-CZ" sz="1600" b="0" dirty="0">
                <a:solidFill>
                  <a:schemeClr val="tx1"/>
                </a:solidFill>
              </a:rPr>
            </a:br>
            <a:r>
              <a:rPr lang="cs-CZ" sz="1600" b="0" dirty="0">
                <a:solidFill>
                  <a:schemeClr val="tx1"/>
                </a:solidFill>
              </a:rPr>
              <a:t>Windows server je </a:t>
            </a:r>
            <a:r>
              <a:rPr lang="cs-CZ" sz="1600" b="0" dirty="0" err="1">
                <a:solidFill>
                  <a:schemeClr val="tx1"/>
                </a:solidFill>
              </a:rPr>
              <a:t>offline</a:t>
            </a:r>
            <a:r>
              <a:rPr lang="cs-CZ" sz="1600" b="0" dirty="0">
                <a:solidFill>
                  <a:schemeClr val="tx1"/>
                </a:solidFill>
              </a:rPr>
              <a:t>, Samba služba není dostupná.</a:t>
            </a:r>
          </a:p>
        </p:txBody>
      </p:sp>
      <p:sp>
        <p:nvSpPr>
          <p:cNvPr id="16" name="TextBox 66">
            <a:extLst>
              <a:ext uri="{FF2B5EF4-FFF2-40B4-BE49-F238E27FC236}">
                <a16:creationId xmlns:a16="http://schemas.microsoft.com/office/drawing/2014/main" id="{14EB7757-8E2E-FA97-C29B-37BA48E9801B}"/>
              </a:ext>
            </a:extLst>
          </p:cNvPr>
          <p:cNvSpPr txBox="1"/>
          <p:nvPr/>
        </p:nvSpPr>
        <p:spPr>
          <a:xfrm>
            <a:off x="10587728" y="1798017"/>
            <a:ext cx="151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Source Sans Pro" panose="020B0503030403020204" pitchFamily="34" charset="0"/>
              </a:rPr>
              <a:t>Windows </a:t>
            </a:r>
            <a:br>
              <a:rPr lang="en-GB" sz="1200" dirty="0">
                <a:latin typeface="Source Sans Pro" panose="020B0503030403020204" pitchFamily="34" charset="0"/>
              </a:rPr>
            </a:br>
            <a:r>
              <a:rPr lang="en-GB" sz="1200" dirty="0">
                <a:latin typeface="Source Sans Pro" panose="020B0503030403020204" pitchFamily="34" charset="0"/>
              </a:rPr>
              <a:t>server</a:t>
            </a:r>
          </a:p>
          <a:p>
            <a:pPr algn="ctr"/>
            <a:r>
              <a:rPr lang="en-GB" sz="1200" dirty="0">
                <a:latin typeface="Source Sans Pro" panose="020B0503030403020204" pitchFamily="34" charset="0"/>
              </a:rPr>
              <a:t>192.168.255.2</a:t>
            </a:r>
          </a:p>
        </p:txBody>
      </p:sp>
      <p:pic>
        <p:nvPicPr>
          <p:cNvPr id="17" name="Graphic 52">
            <a:extLst>
              <a:ext uri="{FF2B5EF4-FFF2-40B4-BE49-F238E27FC236}">
                <a16:creationId xmlns:a16="http://schemas.microsoft.com/office/drawing/2014/main" id="{7C5DE561-7507-D509-3CF5-AE59E4D7A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89823" y="638969"/>
            <a:ext cx="512837" cy="10256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75FC97-E6C0-0618-B6C1-91098A5C0738}"/>
              </a:ext>
            </a:extLst>
          </p:cNvPr>
          <p:cNvSpPr txBox="1"/>
          <p:nvPr/>
        </p:nvSpPr>
        <p:spPr>
          <a:xfrm>
            <a:off x="10162902" y="4738098"/>
            <a:ext cx="1916287" cy="1411531"/>
          </a:xfrm>
          <a:prstGeom prst="rect">
            <a:avLst/>
          </a:prstGeom>
          <a:noFill/>
        </p:spPr>
        <p:txBody>
          <a:bodyPr wrap="square" tIns="72000">
            <a:spAutoFit/>
          </a:bodyPr>
          <a:lstStyle/>
          <a:p>
            <a:r>
              <a:rPr lang="en-CZ" sz="2800" dirty="0">
                <a:latin typeface="Google Sans"/>
              </a:rPr>
              <a:t>Narušit </a:t>
            </a:r>
            <a:br>
              <a:rPr lang="en-CZ" sz="2800" dirty="0">
                <a:latin typeface="Google Sans"/>
              </a:rPr>
            </a:br>
            <a:r>
              <a:rPr lang="en-CZ" sz="2800" dirty="0">
                <a:latin typeface="Google Sans"/>
              </a:rPr>
              <a:t>provoz </a:t>
            </a:r>
            <a:br>
              <a:rPr lang="en-CZ" sz="2800" dirty="0">
                <a:latin typeface="Google Sans"/>
              </a:rPr>
            </a:br>
            <a:r>
              <a:rPr lang="en-CZ" sz="2800" dirty="0">
                <a:latin typeface="Google Sans"/>
              </a:rPr>
              <a:t>společnosti.</a:t>
            </a:r>
            <a:endParaRPr lang="cs-CZ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D67B85-2260-F8CA-D243-4E7534C3594F}"/>
              </a:ext>
            </a:extLst>
          </p:cNvPr>
          <p:cNvSpPr txBox="1"/>
          <p:nvPr/>
        </p:nvSpPr>
        <p:spPr>
          <a:xfrm>
            <a:off x="8957577" y="5058611"/>
            <a:ext cx="1092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7200" dirty="0">
                <a:latin typeface="Google Sans"/>
              </a:rPr>
              <a:t>✅</a:t>
            </a:r>
            <a:endParaRPr lang="cs-CZ" sz="7200" dirty="0"/>
          </a:p>
        </p:txBody>
      </p:sp>
      <p:pic>
        <p:nvPicPr>
          <p:cNvPr id="22" name="Picture 21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DCC61586-664E-6C57-CCE4-549D9021A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00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8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1;p46">
            <a:extLst>
              <a:ext uri="{FF2B5EF4-FFF2-40B4-BE49-F238E27FC236}">
                <a16:creationId xmlns:a16="http://schemas.microsoft.com/office/drawing/2014/main" id="{A11605EE-FB67-5522-7E24-2E8AF9AA5D83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2"/>
          <a:srcRect l="25" r="25"/>
          <a:stretch/>
        </p:blipFill>
        <p:spPr>
          <a:xfrm>
            <a:off x="3175" y="0"/>
            <a:ext cx="12188825" cy="6859588"/>
          </a:xfrm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84532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Získání dat</a:t>
            </a:r>
            <a:br>
              <a:rPr lang="cs-CZ" sz="2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Z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ískávání dat zjištěno </a:t>
            </a:r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(sběr i </a:t>
            </a: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exfiltrace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). </a:t>
            </a:r>
          </a:p>
          <a:p>
            <a:pPr algn="r"/>
            <a:endParaRPr lang="cs-CZ" sz="1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cs-CZ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Behaviorální detekce.</a:t>
            </a:r>
          </a:p>
        </p:txBody>
      </p:sp>
      <p:pic>
        <p:nvPicPr>
          <p:cNvPr id="3" name="Picture 2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7AEA6E1-AAA4-D8D7-DAE3-A52B0C5DF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4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61;p46">
            <a:extLst>
              <a:ext uri="{FF2B5EF4-FFF2-40B4-BE49-F238E27FC236}">
                <a16:creationId xmlns:a16="http://schemas.microsoft.com/office/drawing/2014/main" id="{37021D4F-3615-E704-170A-A6EAEF327CE2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2"/>
          <a:srcRect l="25" t="4200" r="25" b="-4200"/>
          <a:stretch/>
        </p:blipFill>
        <p:spPr>
          <a:xfrm>
            <a:off x="0" y="0"/>
            <a:ext cx="12188825" cy="7148208"/>
          </a:xfrm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5705" y="4913648"/>
            <a:ext cx="284532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Exfiltrace</a:t>
            </a:r>
            <a:br>
              <a:rPr lang="cs-CZ" sz="2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Exfiltrace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dat přes alternativní protokol (DNS). </a:t>
            </a:r>
          </a:p>
          <a:p>
            <a:pPr algn="r"/>
            <a:endParaRPr lang="cs-CZ" sz="1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cs-CZ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Behaviorální detekce.</a:t>
            </a:r>
          </a:p>
        </p:txBody>
      </p:sp>
      <p:pic>
        <p:nvPicPr>
          <p:cNvPr id="3" name="Picture 2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A3918576-655D-9F06-0DDA-5331BC27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53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1;p46">
            <a:extLst>
              <a:ext uri="{FF2B5EF4-FFF2-40B4-BE49-F238E27FC236}">
                <a16:creationId xmlns:a16="http://schemas.microsoft.com/office/drawing/2014/main" id="{9DAD4DE2-9783-A762-14E8-8CD50AC46DF2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2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866800" y="4913648"/>
            <a:ext cx="2845326" cy="1559410"/>
          </a:xfrm>
          <a:prstGeom prst="rect">
            <a:avLst/>
          </a:prstGeom>
        </p:spPr>
        <p:txBody>
          <a:bodyPr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Dopad</a:t>
            </a:r>
            <a:br>
              <a:rPr lang="cs-CZ" sz="2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Klienti nemohou přistoupit na Sambu</a:t>
            </a:r>
            <a:r>
              <a:rPr lang="cs-CZ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r"/>
            <a:endParaRPr lang="cs-CZ" sz="1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cs-CZ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Behaviorální detekce.</a:t>
            </a:r>
          </a:p>
        </p:txBody>
      </p:sp>
      <p:pic>
        <p:nvPicPr>
          <p:cNvPr id="3" name="Picture 2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EC1685AB-1580-50F8-F1F3-7F5CBF955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52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20D09-3790-6184-D868-728475EF5DF9}"/>
              </a:ext>
            </a:extLst>
          </p:cNvPr>
          <p:cNvSpPr txBox="1"/>
          <p:nvPr/>
        </p:nvSpPr>
        <p:spPr>
          <a:xfrm>
            <a:off x="4719667" y="661094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pic>
        <p:nvPicPr>
          <p:cNvPr id="7170" name="Picture 2" descr="Your favorite dumb criminal story - AR15.COM">
            <a:extLst>
              <a:ext uri="{FF2B5EF4-FFF2-40B4-BE49-F238E27FC236}">
                <a16:creationId xmlns:a16="http://schemas.microsoft.com/office/drawing/2014/main" id="{0A60579E-8D8E-2EE6-58FF-C1C33E2E0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8"/>
          <a:stretch/>
        </p:blipFill>
        <p:spPr bwMode="auto">
          <a:xfrm>
            <a:off x="103551" y="0"/>
            <a:ext cx="8125300" cy="39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eople sitting in front of computers&#10;&#10;Description automatically generated">
            <a:extLst>
              <a:ext uri="{FF2B5EF4-FFF2-40B4-BE49-F238E27FC236}">
                <a16:creationId xmlns:a16="http://schemas.microsoft.com/office/drawing/2014/main" id="{083A44FF-608D-7C1D-D928-7BFC94CD7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27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61;p46">
            <a:extLst>
              <a:ext uri="{FF2B5EF4-FFF2-40B4-BE49-F238E27FC236}">
                <a16:creationId xmlns:a16="http://schemas.microsoft.com/office/drawing/2014/main" id="{9B1DF7F6-FDF7-32B4-FE7A-8444F5D9F78A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2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D09237F-3BD7-BA4A-8EE2-216417FA9C40}"/>
              </a:ext>
            </a:extLst>
          </p:cNvPr>
          <p:cNvSpPr txBox="1">
            <a:spLocks/>
          </p:cNvSpPr>
          <p:nvPr/>
        </p:nvSpPr>
        <p:spPr>
          <a:xfrm>
            <a:off x="8385830" y="4326414"/>
            <a:ext cx="3326296" cy="1559410"/>
          </a:xfrm>
          <a:prstGeom prst="rect">
            <a:avLst/>
          </a:prstGeom>
        </p:spPr>
        <p:txBody>
          <a:bodyPr lIns="90000"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cs-CZ" sz="2800" b="1" kern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Kompletní </a:t>
            </a:r>
          </a:p>
          <a:p>
            <a:pPr algn="r">
              <a:lnSpc>
                <a:spcPct val="100000"/>
              </a:lnSpc>
            </a:pPr>
            <a:r>
              <a:rPr lang="cs-CZ" sz="2800" b="1" kern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pohled</a:t>
            </a:r>
            <a:br>
              <a:rPr lang="cs-CZ" sz="2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Aktivita útočníka v celkovém přehledu podle MITRE ATT&amp;CK frameworku.</a:t>
            </a:r>
            <a:endParaRPr lang="cs-CZ" sz="16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828C79D0-CF48-9FA2-92C5-FFCE7BE9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00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1;p46">
            <a:extLst>
              <a:ext uri="{FF2B5EF4-FFF2-40B4-BE49-F238E27FC236}">
                <a16:creationId xmlns:a16="http://schemas.microsoft.com/office/drawing/2014/main" id="{1004E52B-45EC-74B4-A742-CD6CB9781CA5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2"/>
          <a:srcRect l="25" r="25"/>
          <a:stretch/>
        </p:blipFill>
        <p:spPr>
          <a:prstGeom prst="rect">
            <a:avLst/>
          </a:prstGeom>
          <a:noFill/>
          <a:ln>
            <a:noFill/>
          </a:ln>
          <a:effectLst>
            <a:outerShdw blurRad="700088" dist="9525" algn="bl" rotWithShape="0">
              <a:srgbClr val="000000"/>
            </a:outerShdw>
          </a:effectLst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3CA3CF6-D200-1B42-8921-E42943F6D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pic>
        <p:nvPicPr>
          <p:cNvPr id="3" name="Picture 2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D5BBDF82-FE51-854C-A8F5-0B3D15585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3025D31E-63C8-839D-893E-E7A6C3BADF22}"/>
              </a:ext>
            </a:extLst>
          </p:cNvPr>
          <p:cNvSpPr txBox="1">
            <a:spLocks/>
          </p:cNvSpPr>
          <p:nvPr/>
        </p:nvSpPr>
        <p:spPr>
          <a:xfrm>
            <a:off x="8385830" y="4326414"/>
            <a:ext cx="3326296" cy="1932872"/>
          </a:xfrm>
          <a:prstGeom prst="rect">
            <a:avLst/>
          </a:prstGeom>
        </p:spPr>
        <p:txBody>
          <a:bodyPr lIns="90000"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cs-CZ" sz="2800" b="1" kern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Kompletní </a:t>
            </a:r>
          </a:p>
          <a:p>
            <a:pPr algn="r">
              <a:lnSpc>
                <a:spcPct val="100000"/>
              </a:lnSpc>
            </a:pPr>
            <a:r>
              <a:rPr lang="cs-CZ" sz="2800" b="1" kern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pohled</a:t>
            </a:r>
            <a:br>
              <a:rPr lang="cs-CZ" sz="2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Drill</a:t>
            </a:r>
            <a:r>
              <a:rPr lang="cs-CZ" sz="16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-</a:t>
            </a:r>
            <a:r>
              <a:rPr lang="cs-CZ" sz="1600" b="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down</a:t>
            </a: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z MITRE ATT&amp;CK frameworku zobrazen v čase.</a:t>
            </a:r>
            <a:endParaRPr lang="cs-CZ" sz="16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C0E38-3B00-3E5F-DEB5-1AD172098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17C8AB59-3096-7981-AA54-C0A6F22D3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5" t="8510" r="4909" b="8258"/>
          <a:stretch/>
        </p:blipFill>
        <p:spPr>
          <a:xfrm>
            <a:off x="0" y="0"/>
            <a:ext cx="12337109" cy="6947338"/>
          </a:xfrm>
          <a:prstGeom prst="rect">
            <a:avLst/>
          </a:prstGeom>
        </p:spPr>
      </p:pic>
      <p:pic>
        <p:nvPicPr>
          <p:cNvPr id="24" name="Picture 23" descr="Shape, 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14189034-7586-AFB4-C3BE-1BC2E8179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932" y="1800225"/>
            <a:ext cx="4194893" cy="5057775"/>
          </a:xfrm>
          <a:prstGeom prst="rect">
            <a:avLst/>
          </a:prstGeom>
        </p:spPr>
      </p:pic>
      <p:pic>
        <p:nvPicPr>
          <p:cNvPr id="3" name="Picture 2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DF5FD0C2-C61C-AA70-3D54-1458113A1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2770" y="6473058"/>
            <a:ext cx="269527" cy="272394"/>
          </a:xfrm>
          <a:prstGeom prst="rect">
            <a:avLst/>
          </a:prstGeom>
          <a:ln>
            <a:noFill/>
          </a:ln>
        </p:spPr>
      </p:pic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3F55119C-E90B-D71C-C45B-8703428D28E9}"/>
              </a:ext>
            </a:extLst>
          </p:cNvPr>
          <p:cNvSpPr txBox="1">
            <a:spLocks/>
          </p:cNvSpPr>
          <p:nvPr/>
        </p:nvSpPr>
        <p:spPr>
          <a:xfrm>
            <a:off x="8385830" y="4326414"/>
            <a:ext cx="3326296" cy="1932872"/>
          </a:xfrm>
          <a:prstGeom prst="rect">
            <a:avLst/>
          </a:prstGeom>
        </p:spPr>
        <p:txBody>
          <a:bodyPr lIns="90000" tIns="36000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3"/>
              </a:buClr>
              <a:buSzPct val="125000"/>
              <a:buFontTx/>
              <a:buNone/>
              <a:tabLst/>
              <a:defRPr sz="24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24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503030202060203" pitchFamily="34" charset="0"/>
              <a:buChar char="–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503030202060203" pitchFamily="34" charset="0"/>
              <a:buChar char="–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cs-CZ" sz="2800" b="1" kern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Kontextová analýza</a:t>
            </a:r>
            <a:br>
              <a:rPr lang="cs-CZ" sz="2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b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cs-CZ" sz="16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Za využití AI náhled na událost v kontextu</a:t>
            </a:r>
            <a:endParaRPr lang="cs-CZ" sz="16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20D09-3790-6184-D868-728475EF5DF9}"/>
              </a:ext>
            </a:extLst>
          </p:cNvPr>
          <p:cNvSpPr txBox="1"/>
          <p:nvPr/>
        </p:nvSpPr>
        <p:spPr>
          <a:xfrm>
            <a:off x="4719667" y="661094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7CF8D04-BA5B-B2F1-B258-9E82AE87E7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-46000" contrast="-71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85" t="62255" r="63544" b="-156"/>
          <a:stretch/>
        </p:blipFill>
        <p:spPr>
          <a:xfrm>
            <a:off x="6409889" y="0"/>
            <a:ext cx="5782111" cy="6858000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FF3269FB-295F-60DA-EBAA-EA39345621A8}"/>
              </a:ext>
            </a:extLst>
          </p:cNvPr>
          <p:cNvSpPr txBox="1">
            <a:spLocks/>
          </p:cNvSpPr>
          <p:nvPr/>
        </p:nvSpPr>
        <p:spPr>
          <a:xfrm>
            <a:off x="689657" y="456747"/>
            <a:ext cx="6861070" cy="717082"/>
          </a:xfrm>
          <a:prstGeom prst="rect">
            <a:avLst/>
          </a:prstGeom>
        </p:spPr>
        <p:txBody>
          <a:bodyPr vert="horz" lIns="0" tIns="108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Systémy zabezpečení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07;p22">
            <a:extLst>
              <a:ext uri="{FF2B5EF4-FFF2-40B4-BE49-F238E27FC236}">
                <a16:creationId xmlns:a16="http://schemas.microsoft.com/office/drawing/2014/main" id="{7EE6C50D-472A-8068-4CE3-FAD17B316CDC}"/>
              </a:ext>
            </a:extLst>
          </p:cNvPr>
          <p:cNvSpPr/>
          <p:nvPr/>
        </p:nvSpPr>
        <p:spPr>
          <a:xfrm>
            <a:off x="5061114" y="3299423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IDS / IPS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5" name="Google Shape;208;p22">
            <a:extLst>
              <a:ext uri="{FF2B5EF4-FFF2-40B4-BE49-F238E27FC236}">
                <a16:creationId xmlns:a16="http://schemas.microsoft.com/office/drawing/2014/main" id="{A85B15E6-788B-E37C-7E05-3163B1418994}"/>
              </a:ext>
            </a:extLst>
          </p:cNvPr>
          <p:cNvSpPr/>
          <p:nvPr/>
        </p:nvSpPr>
        <p:spPr>
          <a:xfrm>
            <a:off x="2758685" y="4401508"/>
            <a:ext cx="2069772" cy="6070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100" b="1" dirty="0">
                <a:solidFill>
                  <a:srgbClr val="3FCA3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Oddělení správy sítě</a:t>
            </a:r>
            <a:endParaRPr lang="cs-CZ" sz="1100" dirty="0">
              <a:solidFill>
                <a:srgbClr val="3FCA3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6" name="Google Shape;209;p22">
            <a:extLst>
              <a:ext uri="{FF2B5EF4-FFF2-40B4-BE49-F238E27FC236}">
                <a16:creationId xmlns:a16="http://schemas.microsoft.com/office/drawing/2014/main" id="{E879AD79-01BD-4CAA-6F56-EDA451A81A39}"/>
              </a:ext>
            </a:extLst>
          </p:cNvPr>
          <p:cNvSpPr/>
          <p:nvPr/>
        </p:nvSpPr>
        <p:spPr>
          <a:xfrm>
            <a:off x="5061114" y="2197315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SIEM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8" name="Google Shape;211;p22">
            <a:extLst>
              <a:ext uri="{FF2B5EF4-FFF2-40B4-BE49-F238E27FC236}">
                <a16:creationId xmlns:a16="http://schemas.microsoft.com/office/drawing/2014/main" id="{E8274B23-33B4-4122-26F0-76D682FD927E}"/>
              </a:ext>
            </a:extLst>
          </p:cNvPr>
          <p:cNvSpPr/>
          <p:nvPr/>
        </p:nvSpPr>
        <p:spPr>
          <a:xfrm>
            <a:off x="5061140" y="4401496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MONITORING </a:t>
            </a:r>
            <a:b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</a:b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INFRASTRUKTURY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10" name="Google Shape;212;p22">
            <a:extLst>
              <a:ext uri="{FF2B5EF4-FFF2-40B4-BE49-F238E27FC236}">
                <a16:creationId xmlns:a16="http://schemas.microsoft.com/office/drawing/2014/main" id="{8F89A9B0-4E25-5C94-AE26-AB0234950D04}"/>
              </a:ext>
            </a:extLst>
          </p:cNvPr>
          <p:cNvSpPr/>
          <p:nvPr/>
        </p:nvSpPr>
        <p:spPr>
          <a:xfrm>
            <a:off x="2758654" y="3299423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FIREWALL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cxnSp>
        <p:nvCxnSpPr>
          <p:cNvPr id="11" name="Google Shape;218;p22">
            <a:extLst>
              <a:ext uri="{FF2B5EF4-FFF2-40B4-BE49-F238E27FC236}">
                <a16:creationId xmlns:a16="http://schemas.microsoft.com/office/drawing/2014/main" id="{68FD4D2D-9609-9405-06F7-48DFF6180DBD}"/>
              </a:ext>
            </a:extLst>
          </p:cNvPr>
          <p:cNvCxnSpPr>
            <a:cxnSpLocks/>
          </p:cNvCxnSpPr>
          <p:nvPr/>
        </p:nvCxnSpPr>
        <p:spPr>
          <a:xfrm>
            <a:off x="2393794" y="4155670"/>
            <a:ext cx="7393395" cy="10789"/>
          </a:xfrm>
          <a:prstGeom prst="straightConnector1">
            <a:avLst/>
          </a:prstGeom>
          <a:noFill/>
          <a:ln w="31750" cap="flat" cmpd="sng">
            <a:solidFill>
              <a:srgbClr val="3FCA34">
                <a:alpha val="5005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221;p22">
            <a:extLst>
              <a:ext uri="{FF2B5EF4-FFF2-40B4-BE49-F238E27FC236}">
                <a16:creationId xmlns:a16="http://schemas.microsoft.com/office/drawing/2014/main" id="{462824E0-A03D-D0A3-ACC2-757B6972D5A5}"/>
              </a:ext>
            </a:extLst>
          </p:cNvPr>
          <p:cNvSpPr/>
          <p:nvPr/>
        </p:nvSpPr>
        <p:spPr>
          <a:xfrm>
            <a:off x="2758517" y="2197315"/>
            <a:ext cx="2069940" cy="6070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200" b="1" dirty="0">
                <a:solidFill>
                  <a:srgbClr val="3FCA3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Oddělení bezpečnosti</a:t>
            </a:r>
            <a:endParaRPr lang="cs-CZ" sz="1200" dirty="0">
              <a:solidFill>
                <a:srgbClr val="3FCA3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cxnSp>
        <p:nvCxnSpPr>
          <p:cNvPr id="13" name="Google Shape;226;p22">
            <a:extLst>
              <a:ext uri="{FF2B5EF4-FFF2-40B4-BE49-F238E27FC236}">
                <a16:creationId xmlns:a16="http://schemas.microsoft.com/office/drawing/2014/main" id="{81D549C2-3062-2DE6-1A94-E898085C211D}"/>
              </a:ext>
            </a:extLst>
          </p:cNvPr>
          <p:cNvCxnSpPr>
            <a:stCxn id="10" idx="0"/>
            <a:endCxn id="6" idx="2"/>
          </p:cNvCxnSpPr>
          <p:nvPr/>
        </p:nvCxnSpPr>
        <p:spPr>
          <a:xfrm rot="16200000">
            <a:off x="4697195" y="1900753"/>
            <a:ext cx="495013" cy="2302325"/>
          </a:xfrm>
          <a:prstGeom prst="bentConnector3">
            <a:avLst>
              <a:gd name="adj1" fmla="val 50005"/>
            </a:avLst>
          </a:prstGeom>
          <a:noFill/>
          <a:ln w="635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228;p22">
            <a:extLst>
              <a:ext uri="{FF2B5EF4-FFF2-40B4-BE49-F238E27FC236}">
                <a16:creationId xmlns:a16="http://schemas.microsoft.com/office/drawing/2014/main" id="{FEF4B4BD-6CB1-B35B-629D-8DD15DA52482}"/>
              </a:ext>
            </a:extLst>
          </p:cNvPr>
          <p:cNvCxnSpPr>
            <a:cxnSpLocks/>
          </p:cNvCxnSpPr>
          <p:nvPr/>
        </p:nvCxnSpPr>
        <p:spPr>
          <a:xfrm rot="10800000">
            <a:off x="6095864" y="2804410"/>
            <a:ext cx="0" cy="495013"/>
          </a:xfrm>
          <a:prstGeom prst="straightConnector1">
            <a:avLst/>
          </a:prstGeom>
          <a:noFill/>
          <a:ln w="635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207;p22">
            <a:extLst>
              <a:ext uri="{FF2B5EF4-FFF2-40B4-BE49-F238E27FC236}">
                <a16:creationId xmlns:a16="http://schemas.microsoft.com/office/drawing/2014/main" id="{B58DC760-E2DF-3595-6322-1092BA3A7D35}"/>
              </a:ext>
            </a:extLst>
          </p:cNvPr>
          <p:cNvSpPr/>
          <p:nvPr/>
        </p:nvSpPr>
        <p:spPr>
          <a:xfrm>
            <a:off x="7363439" y="2197315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LOG </a:t>
            </a:r>
            <a:b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</a:b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MANAGEMENT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17" name="Google Shape;211;p22">
            <a:extLst>
              <a:ext uri="{FF2B5EF4-FFF2-40B4-BE49-F238E27FC236}">
                <a16:creationId xmlns:a16="http://schemas.microsoft.com/office/drawing/2014/main" id="{4C984F24-1B33-9529-CD62-672FE85D3CDE}"/>
              </a:ext>
            </a:extLst>
          </p:cNvPr>
          <p:cNvSpPr/>
          <p:nvPr/>
        </p:nvSpPr>
        <p:spPr>
          <a:xfrm>
            <a:off x="7363439" y="3299423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EDR / XDR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pic>
        <p:nvPicPr>
          <p:cNvPr id="3076" name="Picture 4" descr="Security man - Free people icons">
            <a:extLst>
              <a:ext uri="{FF2B5EF4-FFF2-40B4-BE49-F238E27FC236}">
                <a16:creationId xmlns:a16="http://schemas.microsoft.com/office/drawing/2014/main" id="{2F0C200A-E805-1FB6-2082-4028E2BF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684" y="2261055"/>
            <a:ext cx="479570" cy="47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ecurity man - Free people icons">
            <a:extLst>
              <a:ext uri="{FF2B5EF4-FFF2-40B4-BE49-F238E27FC236}">
                <a16:creationId xmlns:a16="http://schemas.microsoft.com/office/drawing/2014/main" id="{E9C0AB38-F57B-BAD3-45BB-392260D2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191" y="2261055"/>
            <a:ext cx="479570" cy="47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ck&quot; Icon - Download for free – Iconduck">
            <a:extLst>
              <a:ext uri="{FF2B5EF4-FFF2-40B4-BE49-F238E27FC236}">
                <a16:creationId xmlns:a16="http://schemas.microsoft.com/office/drawing/2014/main" id="{64450B85-20D8-68A1-C5D6-7B1D4A86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500" y="3352364"/>
            <a:ext cx="410135" cy="5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0426A285-468E-E551-7377-9E659A24A5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5100" y="3342785"/>
            <a:ext cx="501154" cy="508173"/>
          </a:xfrm>
          <a:prstGeom prst="rect">
            <a:avLst/>
          </a:prstGeom>
        </p:spPr>
      </p:pic>
      <p:pic>
        <p:nvPicPr>
          <p:cNvPr id="27" name="Picture 4" descr="Security man - Free people icons">
            <a:extLst>
              <a:ext uri="{FF2B5EF4-FFF2-40B4-BE49-F238E27FC236}">
                <a16:creationId xmlns:a16="http://schemas.microsoft.com/office/drawing/2014/main" id="{15359938-1F29-459D-43BC-75D3AC81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191" y="3357086"/>
            <a:ext cx="479570" cy="47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oil, danger, fire, flame, heat, hot, thermometer icon - Download on  Iconfinder">
            <a:extLst>
              <a:ext uri="{FF2B5EF4-FFF2-40B4-BE49-F238E27FC236}">
                <a16:creationId xmlns:a16="http://schemas.microsoft.com/office/drawing/2014/main" id="{85AADE82-4C56-1E18-B80C-38FF4608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602" y="4454879"/>
            <a:ext cx="504652" cy="50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5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2FD8E-1A6C-8E32-0734-2EB4F0C09D3F}"/>
              </a:ext>
            </a:extLst>
          </p:cNvPr>
          <p:cNvSpPr txBox="1"/>
          <p:nvPr/>
        </p:nvSpPr>
        <p:spPr>
          <a:xfrm>
            <a:off x="3619048" y="3773144"/>
            <a:ext cx="27270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Jiří Mazal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Sales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CZ/SK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jiri.mazal@progress.com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+420 733 643 285</a:t>
            </a:r>
          </a:p>
        </p:txBody>
      </p:sp>
      <p:pic>
        <p:nvPicPr>
          <p:cNvPr id="10" name="Picture 9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95D72F37-B956-1E6B-9BF4-D29E9B0A0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2" y="2762380"/>
            <a:ext cx="3392906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01DE4-F5FD-C8F8-3FCD-C99328B8E3F0}"/>
              </a:ext>
            </a:extLst>
          </p:cNvPr>
          <p:cNvSpPr txBox="1"/>
          <p:nvPr/>
        </p:nvSpPr>
        <p:spPr>
          <a:xfrm>
            <a:off x="8382633" y="3773144"/>
            <a:ext cx="358322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Jan Kalabus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Partner Account Manager, Senior</a:t>
            </a:r>
          </a:p>
          <a:p>
            <a:pPr algn="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jan.kalabus@progress.com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+420 703 149 149</a:t>
            </a:r>
          </a:p>
        </p:txBody>
      </p:sp>
    </p:spTree>
    <p:extLst>
      <p:ext uri="{BB962C8B-B14F-4D97-AF65-F5344CB8AC3E}">
        <p14:creationId xmlns:p14="http://schemas.microsoft.com/office/powerpoint/2010/main" val="11058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raphic 78">
            <a:extLst>
              <a:ext uri="{FF2B5EF4-FFF2-40B4-BE49-F238E27FC236}">
                <a16:creationId xmlns:a16="http://schemas.microsoft.com/office/drawing/2014/main" id="{8568E323-94DF-1BBF-F9ED-336B296CB2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46000" contrast="-7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85" t="62255" r="63544" b="-156"/>
          <a:stretch/>
        </p:blipFill>
        <p:spPr>
          <a:xfrm>
            <a:off x="6409889" y="0"/>
            <a:ext cx="5782111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9" imgH="349" progId="TCLayout.ActiveDocument.1">
                  <p:embed/>
                </p:oleObj>
              </mc:Choice>
              <mc:Fallback>
                <p:oleObj name="think-cell Slide" r:id="rId6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  <p:sp>
        <p:nvSpPr>
          <p:cNvPr id="13" name="Title 9">
            <a:extLst>
              <a:ext uri="{FF2B5EF4-FFF2-40B4-BE49-F238E27FC236}">
                <a16:creationId xmlns:a16="http://schemas.microsoft.com/office/drawing/2014/main" id="{F2B8155B-9821-9098-6F03-7B1D94034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32" y="3179157"/>
            <a:ext cx="7754318" cy="740112"/>
          </a:xfrm>
        </p:spPr>
        <p:txBody>
          <a:bodyPr/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Network Detection &amp; Response</a:t>
            </a:r>
            <a:b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A36B400-B0BE-1CBD-2828-AF40735C6F22}"/>
              </a:ext>
            </a:extLst>
          </p:cNvPr>
          <p:cNvSpPr txBox="1">
            <a:spLocks/>
          </p:cNvSpPr>
          <p:nvPr/>
        </p:nvSpPr>
        <p:spPr>
          <a:xfrm>
            <a:off x="722313" y="3886557"/>
            <a:ext cx="2730500" cy="26187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FC935"/>
              </a:buClr>
              <a:buSzPct val="150000"/>
            </a:pPr>
            <a:r>
              <a:rPr lang="cs-CZ" sz="200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Síťová telemetrie</a:t>
            </a:r>
          </a:p>
          <a:p>
            <a:pPr>
              <a:buClr>
                <a:srgbClr val="3FC935"/>
              </a:buClr>
              <a:buSzPct val="150000"/>
            </a:pPr>
            <a:r>
              <a:rPr lang="cs-CZ" sz="200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Reputační zdroje </a:t>
            </a:r>
          </a:p>
          <a:p>
            <a:pPr>
              <a:buClr>
                <a:srgbClr val="3FC935"/>
              </a:buClr>
              <a:buSzPct val="150000"/>
            </a:pPr>
            <a:r>
              <a:rPr lang="cs-CZ" sz="200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IDS signatury</a:t>
            </a:r>
          </a:p>
          <a:p>
            <a:pPr>
              <a:buClr>
                <a:srgbClr val="3FC935"/>
              </a:buClr>
              <a:buSzPct val="150000"/>
            </a:pPr>
            <a:r>
              <a:rPr lang="cs-CZ" sz="200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Plný záchyt provozu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619D12D-B780-7270-7CD7-54ACA88A00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3" y="3278187"/>
            <a:ext cx="2528887" cy="46196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Vstupní data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D94852A-283C-ADAB-819A-2FA2CB90B1B6}"/>
              </a:ext>
            </a:extLst>
          </p:cNvPr>
          <p:cNvSpPr txBox="1">
            <a:spLocks/>
          </p:cNvSpPr>
          <p:nvPr/>
        </p:nvSpPr>
        <p:spPr>
          <a:xfrm>
            <a:off x="3452813" y="3278187"/>
            <a:ext cx="2547937" cy="461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Algoritmy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E6757C8-2ED1-5ACE-323F-163AEBFF3C61}"/>
              </a:ext>
            </a:extLst>
          </p:cNvPr>
          <p:cNvSpPr txBox="1">
            <a:spLocks/>
          </p:cNvSpPr>
          <p:nvPr/>
        </p:nvSpPr>
        <p:spPr>
          <a:xfrm>
            <a:off x="6178232" y="3278187"/>
            <a:ext cx="2554605" cy="461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Výsledky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13B77FD4-283A-0F7A-044C-08A8734F6941}"/>
              </a:ext>
            </a:extLst>
          </p:cNvPr>
          <p:cNvSpPr txBox="1">
            <a:spLocks/>
          </p:cNvSpPr>
          <p:nvPr/>
        </p:nvSpPr>
        <p:spPr>
          <a:xfrm>
            <a:off x="3452813" y="3886556"/>
            <a:ext cx="2547937" cy="26187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FC936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Strojové učení</a:t>
            </a:r>
          </a:p>
          <a:p>
            <a:pPr>
              <a:buClr>
                <a:srgbClr val="3FC936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Adaptivní baselining</a:t>
            </a:r>
          </a:p>
          <a:p>
            <a:pPr>
              <a:buClr>
                <a:srgbClr val="3FC936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Behaviorální analýza</a:t>
            </a:r>
          </a:p>
          <a:p>
            <a:pPr>
              <a:buClr>
                <a:srgbClr val="3FC936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Heuristika</a:t>
            </a:r>
          </a:p>
          <a:p>
            <a:pPr>
              <a:buClr>
                <a:srgbClr val="3FC936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Reputační data</a:t>
            </a:r>
          </a:p>
          <a:p>
            <a:pPr>
              <a:buClr>
                <a:srgbClr val="3FC936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Signatury</a:t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376D2D9-21F5-301E-7E6F-94DF6CE7379C}"/>
              </a:ext>
            </a:extLst>
          </p:cNvPr>
          <p:cNvSpPr txBox="1">
            <a:spLocks/>
          </p:cNvSpPr>
          <p:nvPr/>
        </p:nvSpPr>
        <p:spPr>
          <a:xfrm>
            <a:off x="6183998" y="3894588"/>
            <a:ext cx="3003545" cy="26187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FC935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Události</a:t>
            </a:r>
          </a:p>
          <a:p>
            <a:pPr>
              <a:buClr>
                <a:srgbClr val="3FC935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Relevantní telemetrie</a:t>
            </a:r>
          </a:p>
          <a:p>
            <a:pPr>
              <a:buClr>
                <a:srgbClr val="3FC935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Forenzní data a analýzy</a:t>
            </a:r>
          </a:p>
          <a:p>
            <a:pPr>
              <a:buClr>
                <a:srgbClr val="3FC935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Reference CVE</a:t>
            </a:r>
          </a:p>
          <a:p>
            <a:pPr>
              <a:buClr>
                <a:srgbClr val="3FC935"/>
              </a:buClr>
              <a:buSzPct val="150000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Automatická odezva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898E2D-67BA-793E-3ACD-AB39CF40140D}"/>
              </a:ext>
            </a:extLst>
          </p:cNvPr>
          <p:cNvGrpSpPr>
            <a:grpSpLocks noChangeAspect="1"/>
          </p:cNvGrpSpPr>
          <p:nvPr/>
        </p:nvGrpSpPr>
        <p:grpSpPr>
          <a:xfrm>
            <a:off x="6146317" y="1908175"/>
            <a:ext cx="899975" cy="900000"/>
            <a:chOff x="5755185" y="-1513911"/>
            <a:chExt cx="923749" cy="923764"/>
          </a:xfrm>
        </p:grpSpPr>
        <p:sp>
          <p:nvSpPr>
            <p:cNvPr id="24" name="Freeform: Shape 28">
              <a:extLst>
                <a:ext uri="{FF2B5EF4-FFF2-40B4-BE49-F238E27FC236}">
                  <a16:creationId xmlns:a16="http://schemas.microsoft.com/office/drawing/2014/main" id="{FC28E301-1F33-6022-D93D-B25B6B3580C3}"/>
                </a:ext>
              </a:extLst>
            </p:cNvPr>
            <p:cNvSpPr/>
            <p:nvPr/>
          </p:nvSpPr>
          <p:spPr>
            <a:xfrm>
              <a:off x="5755185" y="-1513911"/>
              <a:ext cx="923749" cy="923764"/>
            </a:xfrm>
            <a:custGeom>
              <a:avLst/>
              <a:gdLst>
                <a:gd name="connsiteX0" fmla="*/ 576756 w 923749"/>
                <a:gd name="connsiteY0" fmla="*/ 414143 h 923764"/>
                <a:gd name="connsiteX1" fmla="*/ 820310 w 923749"/>
                <a:gd name="connsiteY1" fmla="*/ 170589 h 923764"/>
                <a:gd name="connsiteX2" fmla="*/ 170590 w 923749"/>
                <a:gd name="connsiteY2" fmla="*/ 103457 h 923764"/>
                <a:gd name="connsiteX3" fmla="*/ 103458 w 923749"/>
                <a:gd name="connsiteY3" fmla="*/ 753177 h 923764"/>
                <a:gd name="connsiteX4" fmla="*/ 753178 w 923749"/>
                <a:gd name="connsiteY4" fmla="*/ 820309 h 923764"/>
                <a:gd name="connsiteX5" fmla="*/ 923751 w 923749"/>
                <a:gd name="connsiteY5" fmla="*/ 461768 h 923764"/>
                <a:gd name="connsiteX6" fmla="*/ 921275 w 923749"/>
                <a:gd name="connsiteY6" fmla="*/ 414143 h 92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749" h="923764">
                  <a:moveTo>
                    <a:pt x="576756" y="414143"/>
                  </a:moveTo>
                  <a:lnTo>
                    <a:pt x="820310" y="170589"/>
                  </a:lnTo>
                  <a:cubicBezTo>
                    <a:pt x="659432" y="-27364"/>
                    <a:pt x="368543" y="-57420"/>
                    <a:pt x="170590" y="103457"/>
                  </a:cubicBezTo>
                  <a:cubicBezTo>
                    <a:pt x="-27363" y="264335"/>
                    <a:pt x="-57419" y="555224"/>
                    <a:pt x="103458" y="753177"/>
                  </a:cubicBezTo>
                  <a:cubicBezTo>
                    <a:pt x="264336" y="951130"/>
                    <a:pt x="555225" y="981186"/>
                    <a:pt x="753178" y="820309"/>
                  </a:cubicBezTo>
                  <a:cubicBezTo>
                    <a:pt x="861126" y="732579"/>
                    <a:pt x="923786" y="600870"/>
                    <a:pt x="923751" y="461768"/>
                  </a:cubicBezTo>
                  <a:cubicBezTo>
                    <a:pt x="923738" y="445861"/>
                    <a:pt x="922911" y="429965"/>
                    <a:pt x="921275" y="414143"/>
                  </a:cubicBezTo>
                  <a:close/>
                </a:path>
              </a:pathLst>
            </a:custGeom>
            <a:solidFill>
              <a:srgbClr val="62DE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: Shape 29">
              <a:extLst>
                <a:ext uri="{FF2B5EF4-FFF2-40B4-BE49-F238E27FC236}">
                  <a16:creationId xmlns:a16="http://schemas.microsoft.com/office/drawing/2014/main" id="{56956F19-62A1-B7E9-A603-34A4E2DD1A16}"/>
                </a:ext>
              </a:extLst>
            </p:cNvPr>
            <p:cNvSpPr/>
            <p:nvPr/>
          </p:nvSpPr>
          <p:spPr>
            <a:xfrm>
              <a:off x="5816636" y="-1452480"/>
              <a:ext cx="800671" cy="800671"/>
            </a:xfrm>
            <a:custGeom>
              <a:avLst/>
              <a:gdLst>
                <a:gd name="connsiteX0" fmla="*/ 800680 w 800671"/>
                <a:gd name="connsiteY0" fmla="*/ 400343 h 800671"/>
                <a:gd name="connsiteX1" fmla="*/ 400344 w 800671"/>
                <a:gd name="connsiteY1" fmla="*/ 800679 h 800671"/>
                <a:gd name="connsiteX2" fmla="*/ 8 w 800671"/>
                <a:gd name="connsiteY2" fmla="*/ 400343 h 800671"/>
                <a:gd name="connsiteX3" fmla="*/ 400344 w 800671"/>
                <a:gd name="connsiteY3" fmla="*/ 7 h 800671"/>
                <a:gd name="connsiteX4" fmla="*/ 800680 w 800671"/>
                <a:gd name="connsiteY4" fmla="*/ 400343 h 80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671" h="800671">
                  <a:moveTo>
                    <a:pt x="800680" y="400343"/>
                  </a:moveTo>
                  <a:cubicBezTo>
                    <a:pt x="800680" y="621443"/>
                    <a:pt x="621444" y="800679"/>
                    <a:pt x="400344" y="800679"/>
                  </a:cubicBezTo>
                  <a:cubicBezTo>
                    <a:pt x="179245" y="800679"/>
                    <a:pt x="8" y="621443"/>
                    <a:pt x="8" y="400343"/>
                  </a:cubicBezTo>
                  <a:cubicBezTo>
                    <a:pt x="8" y="179244"/>
                    <a:pt x="179245" y="7"/>
                    <a:pt x="400344" y="7"/>
                  </a:cubicBezTo>
                  <a:cubicBezTo>
                    <a:pt x="621444" y="7"/>
                    <a:pt x="800680" y="179244"/>
                    <a:pt x="800680" y="400343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: Shape 30">
              <a:extLst>
                <a:ext uri="{FF2B5EF4-FFF2-40B4-BE49-F238E27FC236}">
                  <a16:creationId xmlns:a16="http://schemas.microsoft.com/office/drawing/2014/main" id="{10D71218-38DC-0F94-3850-7C24D6A38D81}"/>
                </a:ext>
              </a:extLst>
            </p:cNvPr>
            <p:cNvSpPr/>
            <p:nvPr/>
          </p:nvSpPr>
          <p:spPr>
            <a:xfrm>
              <a:off x="6216972" y="-1354848"/>
              <a:ext cx="221551" cy="302704"/>
            </a:xfrm>
            <a:custGeom>
              <a:avLst/>
              <a:gdLst>
                <a:gd name="connsiteX0" fmla="*/ 221602 w 221551"/>
                <a:gd name="connsiteY0" fmla="*/ 81171 h 302704"/>
                <a:gd name="connsiteX1" fmla="*/ 81013 w 221551"/>
                <a:gd name="connsiteY1" fmla="*/ 18 h 302704"/>
                <a:gd name="connsiteX2" fmla="*/ 51 w 221551"/>
                <a:gd name="connsiteY2" fmla="*/ 302722 h 30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551" h="302704">
                  <a:moveTo>
                    <a:pt x="221602" y="81171"/>
                  </a:moveTo>
                  <a:cubicBezTo>
                    <a:pt x="182691" y="42226"/>
                    <a:pt x="134197" y="14234"/>
                    <a:pt x="81013" y="18"/>
                  </a:cubicBezTo>
                  <a:lnTo>
                    <a:pt x="51" y="302722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B461CC50-17AC-AB32-6F9B-0F86F8753BCC}"/>
                </a:ext>
              </a:extLst>
            </p:cNvPr>
            <p:cNvSpPr/>
            <p:nvPr/>
          </p:nvSpPr>
          <p:spPr>
            <a:xfrm>
              <a:off x="5903633" y="-1273696"/>
              <a:ext cx="313367" cy="443103"/>
            </a:xfrm>
            <a:custGeom>
              <a:avLst/>
              <a:gdLst>
                <a:gd name="connsiteX0" fmla="*/ 91805 w 313367"/>
                <a:gd name="connsiteY0" fmla="*/ 26 h 443103"/>
                <a:gd name="connsiteX1" fmla="*/ 91743 w 313367"/>
                <a:gd name="connsiteY1" fmla="*/ 443067 h 443103"/>
                <a:gd name="connsiteX2" fmla="*/ 91805 w 313367"/>
                <a:gd name="connsiteY2" fmla="*/ 443129 h 443103"/>
                <a:gd name="connsiteX3" fmla="*/ 313386 w 313367"/>
                <a:gd name="connsiteY3" fmla="*/ 221578 h 443103"/>
                <a:gd name="connsiteX4" fmla="*/ 313386 w 313367"/>
                <a:gd name="connsiteY4" fmla="*/ 221578 h 44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67" h="443103">
                  <a:moveTo>
                    <a:pt x="91805" y="26"/>
                  </a:moveTo>
                  <a:cubicBezTo>
                    <a:pt x="-30554" y="122351"/>
                    <a:pt x="-30582" y="320708"/>
                    <a:pt x="91743" y="443067"/>
                  </a:cubicBezTo>
                  <a:cubicBezTo>
                    <a:pt x="91764" y="443088"/>
                    <a:pt x="91785" y="443109"/>
                    <a:pt x="91805" y="443129"/>
                  </a:cubicBezTo>
                  <a:lnTo>
                    <a:pt x="313386" y="221578"/>
                  </a:lnTo>
                  <a:lnTo>
                    <a:pt x="313386" y="221578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17DC87E4-E64A-9727-0DDA-2275EF34A90D}"/>
                </a:ext>
              </a:extLst>
            </p:cNvPr>
            <p:cNvSpPr/>
            <p:nvPr/>
          </p:nvSpPr>
          <p:spPr>
            <a:xfrm>
              <a:off x="5995421" y="-1052144"/>
              <a:ext cx="534828" cy="313339"/>
            </a:xfrm>
            <a:custGeom>
              <a:avLst/>
              <a:gdLst>
                <a:gd name="connsiteX0" fmla="*/ 27 w 534828"/>
                <a:gd name="connsiteY0" fmla="*/ 221601 h 313339"/>
                <a:gd name="connsiteX1" fmla="*/ 443068 w 534828"/>
                <a:gd name="connsiteY1" fmla="*/ 221663 h 313339"/>
                <a:gd name="connsiteX2" fmla="*/ 534856 w 534828"/>
                <a:gd name="connsiteY2" fmla="*/ 50 h 31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4828" h="313339">
                  <a:moveTo>
                    <a:pt x="27" y="221601"/>
                  </a:moveTo>
                  <a:cubicBezTo>
                    <a:pt x="122352" y="343961"/>
                    <a:pt x="320709" y="343988"/>
                    <a:pt x="443068" y="221663"/>
                  </a:cubicBezTo>
                  <a:cubicBezTo>
                    <a:pt x="501853" y="162894"/>
                    <a:pt x="534872" y="83173"/>
                    <a:pt x="534856" y="5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: Shape 33">
              <a:extLst>
                <a:ext uri="{FF2B5EF4-FFF2-40B4-BE49-F238E27FC236}">
                  <a16:creationId xmlns:a16="http://schemas.microsoft.com/office/drawing/2014/main" id="{4972CB91-B504-3F10-9626-DE7728C221B5}"/>
                </a:ext>
              </a:extLst>
            </p:cNvPr>
            <p:cNvSpPr/>
            <p:nvPr/>
          </p:nvSpPr>
          <p:spPr>
            <a:xfrm>
              <a:off x="5995325" y="-1365473"/>
              <a:ext cx="302609" cy="91777"/>
            </a:xfrm>
            <a:custGeom>
              <a:avLst/>
              <a:gdLst>
                <a:gd name="connsiteX0" fmla="*/ 302636 w 302609"/>
                <a:gd name="connsiteY0" fmla="*/ 10641 h 91777"/>
                <a:gd name="connsiteX1" fmla="*/ 27 w 302609"/>
                <a:gd name="connsiteY1" fmla="*/ 91794 h 9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609" h="91777">
                  <a:moveTo>
                    <a:pt x="302636" y="10641"/>
                  </a:moveTo>
                  <a:cubicBezTo>
                    <a:pt x="194512" y="-18230"/>
                    <a:pt x="79196" y="12695"/>
                    <a:pt x="27" y="91794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: Shape 34">
              <a:extLst>
                <a:ext uri="{FF2B5EF4-FFF2-40B4-BE49-F238E27FC236}">
                  <a16:creationId xmlns:a16="http://schemas.microsoft.com/office/drawing/2014/main" id="{BE4BDC2F-7E0B-7701-706D-4BCD0DECD0EB}"/>
                </a:ext>
              </a:extLst>
            </p:cNvPr>
            <p:cNvSpPr/>
            <p:nvPr/>
          </p:nvSpPr>
          <p:spPr>
            <a:xfrm>
              <a:off x="6216972" y="-1303223"/>
              <a:ext cx="355092" cy="251079"/>
            </a:xfrm>
            <a:custGeom>
              <a:avLst/>
              <a:gdLst>
                <a:gd name="connsiteX0" fmla="*/ 51 w 355092"/>
                <a:gd name="connsiteY0" fmla="*/ 251102 h 251079"/>
                <a:gd name="connsiteX1" fmla="*/ 355143 w 355092"/>
                <a:gd name="connsiteY1" fmla="*/ 251102 h 251079"/>
                <a:gd name="connsiteX2" fmla="*/ 251129 w 355092"/>
                <a:gd name="connsiteY2" fmla="*/ 23 h 25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092" h="251079">
                  <a:moveTo>
                    <a:pt x="51" y="251102"/>
                  </a:moveTo>
                  <a:lnTo>
                    <a:pt x="355143" y="251102"/>
                  </a:lnTo>
                  <a:cubicBezTo>
                    <a:pt x="355264" y="156903"/>
                    <a:pt x="317830" y="66541"/>
                    <a:pt x="251129" y="23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1116686-D6DD-34FD-0EC0-47F86CAADF77}"/>
              </a:ext>
            </a:extLst>
          </p:cNvPr>
          <p:cNvGrpSpPr>
            <a:grpSpLocks noChangeAspect="1"/>
          </p:cNvGrpSpPr>
          <p:nvPr/>
        </p:nvGrpSpPr>
        <p:grpSpPr>
          <a:xfrm>
            <a:off x="3485568" y="1908175"/>
            <a:ext cx="901925" cy="900000"/>
            <a:chOff x="4210050" y="-1847482"/>
            <a:chExt cx="897254" cy="895350"/>
          </a:xfrm>
        </p:grpSpPr>
        <p:sp>
          <p:nvSpPr>
            <p:cNvPr id="48" name="Freeform: Shape 36">
              <a:extLst>
                <a:ext uri="{FF2B5EF4-FFF2-40B4-BE49-F238E27FC236}">
                  <a16:creationId xmlns:a16="http://schemas.microsoft.com/office/drawing/2014/main" id="{184F190D-168E-E5F3-1C80-D33304B71782}"/>
                </a:ext>
              </a:extLst>
            </p:cNvPr>
            <p:cNvSpPr/>
            <p:nvPr/>
          </p:nvSpPr>
          <p:spPr>
            <a:xfrm>
              <a:off x="4210050" y="-1847482"/>
              <a:ext cx="897254" cy="895350"/>
            </a:xfrm>
            <a:custGeom>
              <a:avLst/>
              <a:gdLst>
                <a:gd name="connsiteX0" fmla="*/ 635321 w 897254"/>
                <a:gd name="connsiteY0" fmla="*/ 872493 h 895350"/>
                <a:gd name="connsiteX1" fmla="*/ 597221 w 897254"/>
                <a:gd name="connsiteY1" fmla="*/ 687708 h 895350"/>
                <a:gd name="connsiteX2" fmla="*/ 849633 w 897254"/>
                <a:gd name="connsiteY2" fmla="*/ 687708 h 895350"/>
                <a:gd name="connsiteX3" fmla="*/ 897258 w 897254"/>
                <a:gd name="connsiteY3" fmla="*/ 640083 h 895350"/>
                <a:gd name="connsiteX4" fmla="*/ 897258 w 897254"/>
                <a:gd name="connsiteY4" fmla="*/ 47628 h 895350"/>
                <a:gd name="connsiteX5" fmla="*/ 847728 w 897254"/>
                <a:gd name="connsiteY5" fmla="*/ 3 h 895350"/>
                <a:gd name="connsiteX6" fmla="*/ 47628 w 897254"/>
                <a:gd name="connsiteY6" fmla="*/ 3 h 895350"/>
                <a:gd name="connsiteX7" fmla="*/ 3 w 897254"/>
                <a:gd name="connsiteY7" fmla="*/ 47628 h 895350"/>
                <a:gd name="connsiteX8" fmla="*/ 3 w 897254"/>
                <a:gd name="connsiteY8" fmla="*/ 640083 h 895350"/>
                <a:gd name="connsiteX9" fmla="*/ 47628 w 897254"/>
                <a:gd name="connsiteY9" fmla="*/ 687708 h 895350"/>
                <a:gd name="connsiteX10" fmla="*/ 300041 w 897254"/>
                <a:gd name="connsiteY10" fmla="*/ 687708 h 895350"/>
                <a:gd name="connsiteX11" fmla="*/ 261941 w 897254"/>
                <a:gd name="connsiteY11" fmla="*/ 872493 h 895350"/>
                <a:gd name="connsiteX12" fmla="*/ 276796 w 897254"/>
                <a:gd name="connsiteY12" fmla="*/ 894968 h 895350"/>
                <a:gd name="connsiteX13" fmla="*/ 280562 w 897254"/>
                <a:gd name="connsiteY13" fmla="*/ 895353 h 895350"/>
                <a:gd name="connsiteX14" fmla="*/ 616699 w 897254"/>
                <a:gd name="connsiteY14" fmla="*/ 895353 h 895350"/>
                <a:gd name="connsiteX15" fmla="*/ 635705 w 897254"/>
                <a:gd name="connsiteY15" fmla="*/ 876259 h 895350"/>
                <a:gd name="connsiteX16" fmla="*/ 635321 w 897254"/>
                <a:gd name="connsiteY16" fmla="*/ 872493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254" h="895350">
                  <a:moveTo>
                    <a:pt x="635321" y="872493"/>
                  </a:moveTo>
                  <a:lnTo>
                    <a:pt x="597221" y="687708"/>
                  </a:lnTo>
                  <a:lnTo>
                    <a:pt x="849633" y="687708"/>
                  </a:lnTo>
                  <a:cubicBezTo>
                    <a:pt x="875936" y="687708"/>
                    <a:pt x="897258" y="666386"/>
                    <a:pt x="897258" y="640083"/>
                  </a:cubicBezTo>
                  <a:lnTo>
                    <a:pt x="897258" y="47628"/>
                  </a:lnTo>
                  <a:cubicBezTo>
                    <a:pt x="895968" y="21140"/>
                    <a:pt x="874246" y="254"/>
                    <a:pt x="847728" y="3"/>
                  </a:cubicBezTo>
                  <a:lnTo>
                    <a:pt x="47628" y="3"/>
                  </a:lnTo>
                  <a:cubicBezTo>
                    <a:pt x="21325" y="3"/>
                    <a:pt x="3" y="21325"/>
                    <a:pt x="3" y="47628"/>
                  </a:cubicBezTo>
                  <a:lnTo>
                    <a:pt x="3" y="640083"/>
                  </a:lnTo>
                  <a:cubicBezTo>
                    <a:pt x="3" y="666386"/>
                    <a:pt x="21325" y="687708"/>
                    <a:pt x="47628" y="687708"/>
                  </a:cubicBezTo>
                  <a:lnTo>
                    <a:pt x="300041" y="687708"/>
                  </a:lnTo>
                  <a:lnTo>
                    <a:pt x="261941" y="872493"/>
                  </a:lnTo>
                  <a:cubicBezTo>
                    <a:pt x="259836" y="882801"/>
                    <a:pt x="266487" y="892864"/>
                    <a:pt x="276796" y="894968"/>
                  </a:cubicBezTo>
                  <a:cubicBezTo>
                    <a:pt x="278035" y="895221"/>
                    <a:pt x="279297" y="895350"/>
                    <a:pt x="280562" y="895353"/>
                  </a:cubicBezTo>
                  <a:lnTo>
                    <a:pt x="616699" y="895353"/>
                  </a:lnTo>
                  <a:cubicBezTo>
                    <a:pt x="627220" y="895329"/>
                    <a:pt x="635730" y="886780"/>
                    <a:pt x="635705" y="876259"/>
                  </a:cubicBezTo>
                  <a:cubicBezTo>
                    <a:pt x="635703" y="874994"/>
                    <a:pt x="635574" y="873733"/>
                    <a:pt x="635321" y="872493"/>
                  </a:cubicBezTo>
                </a:path>
              </a:pathLst>
            </a:custGeom>
            <a:solidFill>
              <a:srgbClr val="62DE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: Shape 37">
              <a:extLst>
                <a:ext uri="{FF2B5EF4-FFF2-40B4-BE49-F238E27FC236}">
                  <a16:creationId xmlns:a16="http://schemas.microsoft.com/office/drawing/2014/main" id="{8B1FD9F1-D898-70E9-2982-AC0AF3C56730}"/>
                </a:ext>
              </a:extLst>
            </p:cNvPr>
            <p:cNvSpPr/>
            <p:nvPr/>
          </p:nvSpPr>
          <p:spPr>
            <a:xfrm>
              <a:off x="4791075" y="-1704607"/>
              <a:ext cx="123825" cy="123825"/>
            </a:xfrm>
            <a:custGeom>
              <a:avLst/>
              <a:gdLst>
                <a:gd name="connsiteX0" fmla="*/ 64 w 123825"/>
                <a:gd name="connsiteY0" fmla="*/ 123843 h 123825"/>
                <a:gd name="connsiteX1" fmla="*/ 123889 w 123825"/>
                <a:gd name="connsiteY1" fmla="*/ 123843 h 123825"/>
                <a:gd name="connsiteX2" fmla="*/ 123889 w 123825"/>
                <a:gd name="connsiteY2" fmla="*/ 18 h 123825"/>
                <a:gd name="connsiteX3" fmla="*/ 64 w 123825"/>
                <a:gd name="connsiteY3" fmla="*/ 1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23825">
                  <a:moveTo>
                    <a:pt x="64" y="123843"/>
                  </a:moveTo>
                  <a:lnTo>
                    <a:pt x="123889" y="123843"/>
                  </a:lnTo>
                  <a:lnTo>
                    <a:pt x="123889" y="18"/>
                  </a:lnTo>
                  <a:lnTo>
                    <a:pt x="64" y="18"/>
                  </a:ln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: Shape 38">
              <a:extLst>
                <a:ext uri="{FF2B5EF4-FFF2-40B4-BE49-F238E27FC236}">
                  <a16:creationId xmlns:a16="http://schemas.microsoft.com/office/drawing/2014/main" id="{C3E02602-19C7-1CF9-6F07-610B1B13FD6A}"/>
                </a:ext>
              </a:extLst>
            </p:cNvPr>
            <p:cNvSpPr/>
            <p:nvPr/>
          </p:nvSpPr>
          <p:spPr>
            <a:xfrm>
              <a:off x="4819650" y="-1704607"/>
              <a:ext cx="142875" cy="95250"/>
            </a:xfrm>
            <a:custGeom>
              <a:avLst/>
              <a:gdLst>
                <a:gd name="connsiteX0" fmla="*/ 142942 w 142875"/>
                <a:gd name="connsiteY0" fmla="*/ 18 h 95250"/>
                <a:gd name="connsiteX1" fmla="*/ 47692 w 142875"/>
                <a:gd name="connsiteY1" fmla="*/ 95268 h 95250"/>
                <a:gd name="connsiteX2" fmla="*/ 67 w 142875"/>
                <a:gd name="connsiteY2" fmla="*/ 4859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95250">
                  <a:moveTo>
                    <a:pt x="142942" y="18"/>
                  </a:moveTo>
                  <a:lnTo>
                    <a:pt x="47692" y="95268"/>
                  </a:lnTo>
                  <a:lnTo>
                    <a:pt x="67" y="48596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: Shape 39">
              <a:extLst>
                <a:ext uri="{FF2B5EF4-FFF2-40B4-BE49-F238E27FC236}">
                  <a16:creationId xmlns:a16="http://schemas.microsoft.com/office/drawing/2014/main" id="{AD0F6421-B188-B49C-648D-5957E4D109EB}"/>
                </a:ext>
              </a:extLst>
            </p:cNvPr>
            <p:cNvSpPr/>
            <p:nvPr/>
          </p:nvSpPr>
          <p:spPr>
            <a:xfrm>
              <a:off x="4288316" y="-1768872"/>
              <a:ext cx="723042" cy="540581"/>
            </a:xfrm>
            <a:custGeom>
              <a:avLst/>
              <a:gdLst>
                <a:gd name="connsiteX0" fmla="*/ 11 w 723042"/>
                <a:gd name="connsiteY0" fmla="*/ 11 h 540581"/>
                <a:gd name="connsiteX1" fmla="*/ 723054 w 723042"/>
                <a:gd name="connsiteY1" fmla="*/ 11 h 540581"/>
                <a:gd name="connsiteX2" fmla="*/ 723054 w 723042"/>
                <a:gd name="connsiteY2" fmla="*/ 540593 h 540581"/>
                <a:gd name="connsiteX3" fmla="*/ 11 w 723042"/>
                <a:gd name="connsiteY3" fmla="*/ 540593 h 54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042" h="540581">
                  <a:moveTo>
                    <a:pt x="11" y="11"/>
                  </a:moveTo>
                  <a:lnTo>
                    <a:pt x="723054" y="11"/>
                  </a:lnTo>
                  <a:lnTo>
                    <a:pt x="723054" y="540593"/>
                  </a:lnTo>
                  <a:lnTo>
                    <a:pt x="11" y="540593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: Shape 40">
              <a:extLst>
                <a:ext uri="{FF2B5EF4-FFF2-40B4-BE49-F238E27FC236}">
                  <a16:creationId xmlns:a16="http://schemas.microsoft.com/office/drawing/2014/main" id="{69E96E67-FB7F-B92E-4DD6-2FC3A814D3BF}"/>
                </a:ext>
              </a:extLst>
            </p:cNvPr>
            <p:cNvSpPr/>
            <p:nvPr/>
          </p:nvSpPr>
          <p:spPr>
            <a:xfrm>
              <a:off x="4352925" y="-1609357"/>
              <a:ext cx="171450" cy="222884"/>
            </a:xfrm>
            <a:custGeom>
              <a:avLst/>
              <a:gdLst>
                <a:gd name="connsiteX0" fmla="*/ 171468 w 171450"/>
                <a:gd name="connsiteY0" fmla="*/ 85753 h 222884"/>
                <a:gd name="connsiteX1" fmla="*/ 85743 w 171450"/>
                <a:gd name="connsiteY1" fmla="*/ 222913 h 222884"/>
                <a:gd name="connsiteX2" fmla="*/ 18 w 171450"/>
                <a:gd name="connsiteY2" fmla="*/ 85753 h 222884"/>
                <a:gd name="connsiteX3" fmla="*/ 85743 w 171450"/>
                <a:gd name="connsiteY3" fmla="*/ 28 h 222884"/>
                <a:gd name="connsiteX4" fmla="*/ 171468 w 171450"/>
                <a:gd name="connsiteY4" fmla="*/ 85753 h 22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22884">
                  <a:moveTo>
                    <a:pt x="171468" y="85753"/>
                  </a:moveTo>
                  <a:cubicBezTo>
                    <a:pt x="171468" y="133102"/>
                    <a:pt x="85743" y="222913"/>
                    <a:pt x="85743" y="222913"/>
                  </a:cubicBezTo>
                  <a:cubicBezTo>
                    <a:pt x="85743" y="222913"/>
                    <a:pt x="18" y="133102"/>
                    <a:pt x="18" y="85753"/>
                  </a:cubicBezTo>
                  <a:cubicBezTo>
                    <a:pt x="18" y="38408"/>
                    <a:pt x="38398" y="28"/>
                    <a:pt x="85743" y="28"/>
                  </a:cubicBezTo>
                  <a:cubicBezTo>
                    <a:pt x="133088" y="28"/>
                    <a:pt x="171468" y="38408"/>
                    <a:pt x="171468" y="85753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: Shape 41">
              <a:extLst>
                <a:ext uri="{FF2B5EF4-FFF2-40B4-BE49-F238E27FC236}">
                  <a16:creationId xmlns:a16="http://schemas.microsoft.com/office/drawing/2014/main" id="{6FD3EF4D-33D0-F126-4BCB-818D5724B481}"/>
                </a:ext>
              </a:extLst>
            </p:cNvPr>
            <p:cNvSpPr/>
            <p:nvPr/>
          </p:nvSpPr>
          <p:spPr>
            <a:xfrm>
              <a:off x="4410075" y="-1552207"/>
              <a:ext cx="57150" cy="57150"/>
            </a:xfrm>
            <a:custGeom>
              <a:avLst/>
              <a:gdLst>
                <a:gd name="connsiteX0" fmla="*/ 57174 w 57150"/>
                <a:gd name="connsiteY0" fmla="*/ 28609 h 57150"/>
                <a:gd name="connsiteX1" fmla="*/ 28599 w 57150"/>
                <a:gd name="connsiteY1" fmla="*/ 57184 h 57150"/>
                <a:gd name="connsiteX2" fmla="*/ 24 w 57150"/>
                <a:gd name="connsiteY2" fmla="*/ 28609 h 57150"/>
                <a:gd name="connsiteX3" fmla="*/ 28599 w 57150"/>
                <a:gd name="connsiteY3" fmla="*/ 34 h 57150"/>
                <a:gd name="connsiteX4" fmla="*/ 57174 w 57150"/>
                <a:gd name="connsiteY4" fmla="*/ 2860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74" y="28609"/>
                  </a:moveTo>
                  <a:cubicBezTo>
                    <a:pt x="57174" y="44391"/>
                    <a:pt x="44381" y="57184"/>
                    <a:pt x="28599" y="57184"/>
                  </a:cubicBezTo>
                  <a:cubicBezTo>
                    <a:pt x="12817" y="57184"/>
                    <a:pt x="24" y="44391"/>
                    <a:pt x="24" y="28609"/>
                  </a:cubicBezTo>
                  <a:cubicBezTo>
                    <a:pt x="24" y="12827"/>
                    <a:pt x="12817" y="34"/>
                    <a:pt x="28599" y="34"/>
                  </a:cubicBezTo>
                  <a:cubicBezTo>
                    <a:pt x="44381" y="34"/>
                    <a:pt x="57174" y="12827"/>
                    <a:pt x="57174" y="28609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: Shape 42">
              <a:extLst>
                <a:ext uri="{FF2B5EF4-FFF2-40B4-BE49-F238E27FC236}">
                  <a16:creationId xmlns:a16="http://schemas.microsoft.com/office/drawing/2014/main" id="{E17AA5CD-AA00-EB3B-3D47-0665AC88C1C6}"/>
                </a:ext>
              </a:extLst>
            </p:cNvPr>
            <p:cNvSpPr/>
            <p:nvPr/>
          </p:nvSpPr>
          <p:spPr>
            <a:xfrm>
              <a:off x="4657725" y="-1399807"/>
              <a:ext cx="279396" cy="104775"/>
            </a:xfrm>
            <a:custGeom>
              <a:avLst/>
              <a:gdLst>
                <a:gd name="connsiteX0" fmla="*/ 52438 w 279396"/>
                <a:gd name="connsiteY0" fmla="*/ 50 h 104775"/>
                <a:gd name="connsiteX1" fmla="*/ 227059 w 279396"/>
                <a:gd name="connsiteY1" fmla="*/ 50 h 104775"/>
                <a:gd name="connsiteX2" fmla="*/ 279447 w 279396"/>
                <a:gd name="connsiteY2" fmla="*/ 52438 h 104775"/>
                <a:gd name="connsiteX3" fmla="*/ 227059 w 279396"/>
                <a:gd name="connsiteY3" fmla="*/ 104825 h 104775"/>
                <a:gd name="connsiteX4" fmla="*/ 52438 w 279396"/>
                <a:gd name="connsiteY4" fmla="*/ 104825 h 104775"/>
                <a:gd name="connsiteX5" fmla="*/ 50 w 279396"/>
                <a:gd name="connsiteY5" fmla="*/ 52438 h 104775"/>
                <a:gd name="connsiteX6" fmla="*/ 52438 w 279396"/>
                <a:gd name="connsiteY6" fmla="*/ 5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396" h="104775">
                  <a:moveTo>
                    <a:pt x="52438" y="50"/>
                  </a:moveTo>
                  <a:lnTo>
                    <a:pt x="227059" y="50"/>
                  </a:lnTo>
                  <a:cubicBezTo>
                    <a:pt x="255906" y="258"/>
                    <a:pt x="279239" y="23591"/>
                    <a:pt x="279447" y="52438"/>
                  </a:cubicBezTo>
                  <a:cubicBezTo>
                    <a:pt x="279239" y="81284"/>
                    <a:pt x="255906" y="104617"/>
                    <a:pt x="227059" y="104825"/>
                  </a:cubicBezTo>
                  <a:lnTo>
                    <a:pt x="52438" y="104825"/>
                  </a:lnTo>
                  <a:cubicBezTo>
                    <a:pt x="23505" y="104825"/>
                    <a:pt x="50" y="81370"/>
                    <a:pt x="50" y="52438"/>
                  </a:cubicBezTo>
                  <a:cubicBezTo>
                    <a:pt x="50" y="23505"/>
                    <a:pt x="23505" y="50"/>
                    <a:pt x="52438" y="50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43">
              <a:extLst>
                <a:ext uri="{FF2B5EF4-FFF2-40B4-BE49-F238E27FC236}">
                  <a16:creationId xmlns:a16="http://schemas.microsoft.com/office/drawing/2014/main" id="{799A1491-1669-C9E8-7D16-65C190597701}"/>
                </a:ext>
              </a:extLst>
            </p:cNvPr>
            <p:cNvSpPr/>
            <p:nvPr/>
          </p:nvSpPr>
          <p:spPr>
            <a:xfrm>
              <a:off x="4848224" y="-1371232"/>
              <a:ext cx="48882" cy="48892"/>
            </a:xfrm>
            <a:custGeom>
              <a:avLst/>
              <a:gdLst>
                <a:gd name="connsiteX0" fmla="*/ 24512 w 48882"/>
                <a:gd name="connsiteY0" fmla="*/ 53 h 48892"/>
                <a:gd name="connsiteX1" fmla="*/ 24512 w 48882"/>
                <a:gd name="connsiteY1" fmla="*/ 53 h 48892"/>
                <a:gd name="connsiteX2" fmla="*/ 48953 w 48882"/>
                <a:gd name="connsiteY2" fmla="*/ 24504 h 48892"/>
                <a:gd name="connsiteX3" fmla="*/ 24512 w 48882"/>
                <a:gd name="connsiteY3" fmla="*/ 48945 h 48892"/>
                <a:gd name="connsiteX4" fmla="*/ 71 w 48882"/>
                <a:gd name="connsiteY4" fmla="*/ 24504 h 48892"/>
                <a:gd name="connsiteX5" fmla="*/ 24196 w 48882"/>
                <a:gd name="connsiteY5" fmla="*/ 54 h 48892"/>
                <a:gd name="connsiteX6" fmla="*/ 24512 w 48882"/>
                <a:gd name="connsiteY6" fmla="*/ 53 h 4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882" h="48892">
                  <a:moveTo>
                    <a:pt x="24512" y="53"/>
                  </a:moveTo>
                  <a:lnTo>
                    <a:pt x="24512" y="53"/>
                  </a:lnTo>
                  <a:cubicBezTo>
                    <a:pt x="37941" y="228"/>
                    <a:pt x="48784" y="11075"/>
                    <a:pt x="48953" y="24504"/>
                  </a:cubicBezTo>
                  <a:cubicBezTo>
                    <a:pt x="48778" y="37930"/>
                    <a:pt x="37937" y="48771"/>
                    <a:pt x="24512" y="48945"/>
                  </a:cubicBezTo>
                  <a:cubicBezTo>
                    <a:pt x="11086" y="48771"/>
                    <a:pt x="245" y="37930"/>
                    <a:pt x="71" y="24504"/>
                  </a:cubicBezTo>
                  <a:cubicBezTo>
                    <a:pt x="-19" y="11090"/>
                    <a:pt x="10782" y="143"/>
                    <a:pt x="24196" y="54"/>
                  </a:cubicBezTo>
                  <a:cubicBezTo>
                    <a:pt x="24301" y="53"/>
                    <a:pt x="24407" y="53"/>
                    <a:pt x="24512" y="53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: Shape 44">
              <a:extLst>
                <a:ext uri="{FF2B5EF4-FFF2-40B4-BE49-F238E27FC236}">
                  <a16:creationId xmlns:a16="http://schemas.microsoft.com/office/drawing/2014/main" id="{5D06B767-18B6-369F-F184-1C42CA905559}"/>
                </a:ext>
              </a:extLst>
            </p:cNvPr>
            <p:cNvSpPr/>
            <p:nvPr/>
          </p:nvSpPr>
          <p:spPr>
            <a:xfrm>
              <a:off x="4562475" y="-1490294"/>
              <a:ext cx="123825" cy="9525"/>
            </a:xfrm>
            <a:custGeom>
              <a:avLst/>
              <a:gdLst>
                <a:gd name="connsiteX0" fmla="*/ 123865 w 123825"/>
                <a:gd name="connsiteY0" fmla="*/ 40 h 9525"/>
                <a:gd name="connsiteX1" fmla="*/ 40 w 123825"/>
                <a:gd name="connsiteY1" fmla="*/ 4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 h="9525">
                  <a:moveTo>
                    <a:pt x="123865" y="40"/>
                  </a:moveTo>
                  <a:lnTo>
                    <a:pt x="40" y="4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: Shape 45">
              <a:extLst>
                <a:ext uri="{FF2B5EF4-FFF2-40B4-BE49-F238E27FC236}">
                  <a16:creationId xmlns:a16="http://schemas.microsoft.com/office/drawing/2014/main" id="{24E31DBC-6109-DBDD-0B72-DCBF8FB2299F}"/>
                </a:ext>
              </a:extLst>
            </p:cNvPr>
            <p:cNvSpPr/>
            <p:nvPr/>
          </p:nvSpPr>
          <p:spPr>
            <a:xfrm>
              <a:off x="4648200" y="-1552207"/>
              <a:ext cx="32661" cy="113919"/>
            </a:xfrm>
            <a:custGeom>
              <a:avLst/>
              <a:gdLst>
                <a:gd name="connsiteX0" fmla="*/ 49 w 32661"/>
                <a:gd name="connsiteY0" fmla="*/ 34 h 113919"/>
                <a:gd name="connsiteX1" fmla="*/ 32710 w 32661"/>
                <a:gd name="connsiteY1" fmla="*/ 57403 h 113919"/>
                <a:gd name="connsiteX2" fmla="*/ 49 w 32661"/>
                <a:gd name="connsiteY2" fmla="*/ 113953 h 11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" h="113919">
                  <a:moveTo>
                    <a:pt x="49" y="34"/>
                  </a:moveTo>
                  <a:lnTo>
                    <a:pt x="32710" y="57403"/>
                  </a:lnTo>
                  <a:lnTo>
                    <a:pt x="49" y="113953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174">
            <a:extLst>
              <a:ext uri="{FF2B5EF4-FFF2-40B4-BE49-F238E27FC236}">
                <a16:creationId xmlns:a16="http://schemas.microsoft.com/office/drawing/2014/main" id="{CFDC4693-F583-1434-0A8B-4261D107414E}"/>
              </a:ext>
            </a:extLst>
          </p:cNvPr>
          <p:cNvGrpSpPr>
            <a:grpSpLocks noChangeAspect="1"/>
          </p:cNvGrpSpPr>
          <p:nvPr/>
        </p:nvGrpSpPr>
        <p:grpSpPr>
          <a:xfrm>
            <a:off x="722313" y="1890866"/>
            <a:ext cx="994868" cy="992063"/>
            <a:chOff x="8989809" y="3429068"/>
            <a:chExt cx="895350" cy="892824"/>
          </a:xfrm>
        </p:grpSpPr>
        <p:sp>
          <p:nvSpPr>
            <p:cNvPr id="59" name="Freeform: Shape 155">
              <a:extLst>
                <a:ext uri="{FF2B5EF4-FFF2-40B4-BE49-F238E27FC236}">
                  <a16:creationId xmlns:a16="http://schemas.microsoft.com/office/drawing/2014/main" id="{E30DBED4-FE6D-8357-9133-12293B5F5BC9}"/>
                </a:ext>
              </a:extLst>
            </p:cNvPr>
            <p:cNvSpPr/>
            <p:nvPr/>
          </p:nvSpPr>
          <p:spPr>
            <a:xfrm>
              <a:off x="8989809" y="3429068"/>
              <a:ext cx="666750" cy="892824"/>
            </a:xfrm>
            <a:custGeom>
              <a:avLst/>
              <a:gdLst>
                <a:gd name="connsiteX0" fmla="*/ 542928 w 666750"/>
                <a:gd name="connsiteY0" fmla="*/ 52010 h 892824"/>
                <a:gd name="connsiteX1" fmla="*/ 122495 w 666750"/>
                <a:gd name="connsiteY1" fmla="*/ 52010 h 892824"/>
                <a:gd name="connsiteX2" fmla="*/ 3 w 666750"/>
                <a:gd name="connsiteY2" fmla="*/ 245081 h 892824"/>
                <a:gd name="connsiteX3" fmla="*/ 3 w 666750"/>
                <a:gd name="connsiteY3" fmla="*/ 648370 h 892824"/>
                <a:gd name="connsiteX4" fmla="*/ 123828 w 666750"/>
                <a:gd name="connsiteY4" fmla="*/ 840775 h 892824"/>
                <a:gd name="connsiteX5" fmla="*/ 334140 w 666750"/>
                <a:gd name="connsiteY5" fmla="*/ 892781 h 892824"/>
                <a:gd name="connsiteX6" fmla="*/ 544357 w 666750"/>
                <a:gd name="connsiteY6" fmla="*/ 840584 h 892824"/>
                <a:gd name="connsiteX7" fmla="*/ 666753 w 666750"/>
                <a:gd name="connsiteY7" fmla="*/ 647703 h 892824"/>
                <a:gd name="connsiteX8" fmla="*/ 666753 w 666750"/>
                <a:gd name="connsiteY8" fmla="*/ 244319 h 892824"/>
                <a:gd name="connsiteX9" fmla="*/ 542928 w 666750"/>
                <a:gd name="connsiteY9" fmla="*/ 52010 h 89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0" h="892824">
                  <a:moveTo>
                    <a:pt x="542928" y="52010"/>
                  </a:moveTo>
                  <a:cubicBezTo>
                    <a:pt x="422818" y="-17333"/>
                    <a:pt x="242033" y="-17333"/>
                    <a:pt x="122495" y="52010"/>
                  </a:cubicBezTo>
                  <a:cubicBezTo>
                    <a:pt x="44199" y="97634"/>
                    <a:pt x="3" y="168215"/>
                    <a:pt x="3" y="245081"/>
                  </a:cubicBezTo>
                  <a:lnTo>
                    <a:pt x="3" y="648370"/>
                  </a:lnTo>
                  <a:cubicBezTo>
                    <a:pt x="3" y="725427"/>
                    <a:pt x="45533" y="795626"/>
                    <a:pt x="123828" y="840775"/>
                  </a:cubicBezTo>
                  <a:cubicBezTo>
                    <a:pt x="188286" y="875926"/>
                    <a:pt x="260728" y="893840"/>
                    <a:pt x="334140" y="892781"/>
                  </a:cubicBezTo>
                  <a:cubicBezTo>
                    <a:pt x="407548" y="893860"/>
                    <a:pt x="479980" y="875875"/>
                    <a:pt x="544357" y="840584"/>
                  </a:cubicBezTo>
                  <a:cubicBezTo>
                    <a:pt x="622366" y="795245"/>
                    <a:pt x="666753" y="724856"/>
                    <a:pt x="666753" y="647703"/>
                  </a:cubicBezTo>
                  <a:lnTo>
                    <a:pt x="666753" y="244319"/>
                  </a:lnTo>
                  <a:cubicBezTo>
                    <a:pt x="666753" y="167262"/>
                    <a:pt x="621224" y="97158"/>
                    <a:pt x="542928" y="52010"/>
                  </a:cubicBezTo>
                  <a:close/>
                </a:path>
              </a:pathLst>
            </a:custGeom>
            <a:solidFill>
              <a:srgbClr val="62DE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: Shape 156">
              <a:extLst>
                <a:ext uri="{FF2B5EF4-FFF2-40B4-BE49-F238E27FC236}">
                  <a16:creationId xmlns:a16="http://schemas.microsoft.com/office/drawing/2014/main" id="{8B42C95D-1709-B834-51BC-CA41712170F4}"/>
                </a:ext>
              </a:extLst>
            </p:cNvPr>
            <p:cNvSpPr/>
            <p:nvPr/>
          </p:nvSpPr>
          <p:spPr>
            <a:xfrm>
              <a:off x="9799529" y="3620902"/>
              <a:ext cx="19050" cy="19050"/>
            </a:xfrm>
            <a:custGeom>
              <a:avLst/>
              <a:gdLst>
                <a:gd name="connsiteX0" fmla="*/ 19138 w 19050"/>
                <a:gd name="connsiteY0" fmla="*/ 9548 h 19050"/>
                <a:gd name="connsiteX1" fmla="*/ 9613 w 19050"/>
                <a:gd name="connsiteY1" fmla="*/ 19073 h 19050"/>
                <a:gd name="connsiteX2" fmla="*/ 88 w 19050"/>
                <a:gd name="connsiteY2" fmla="*/ 9548 h 19050"/>
                <a:gd name="connsiteX3" fmla="*/ 9613 w 19050"/>
                <a:gd name="connsiteY3" fmla="*/ 23 h 19050"/>
                <a:gd name="connsiteX4" fmla="*/ 19138 w 19050"/>
                <a:gd name="connsiteY4" fmla="*/ 954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138" y="9548"/>
                  </a:moveTo>
                  <a:cubicBezTo>
                    <a:pt x="19138" y="14809"/>
                    <a:pt x="14874" y="19073"/>
                    <a:pt x="9613" y="19073"/>
                  </a:cubicBezTo>
                  <a:cubicBezTo>
                    <a:pt x="4352" y="19073"/>
                    <a:pt x="88" y="14809"/>
                    <a:pt x="88" y="9548"/>
                  </a:cubicBezTo>
                  <a:cubicBezTo>
                    <a:pt x="88" y="4288"/>
                    <a:pt x="4352" y="23"/>
                    <a:pt x="9613" y="23"/>
                  </a:cubicBezTo>
                  <a:cubicBezTo>
                    <a:pt x="14874" y="23"/>
                    <a:pt x="19138" y="4288"/>
                    <a:pt x="19138" y="9548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: Shape 157">
              <a:extLst>
                <a:ext uri="{FF2B5EF4-FFF2-40B4-BE49-F238E27FC236}">
                  <a16:creationId xmlns:a16="http://schemas.microsoft.com/office/drawing/2014/main" id="{EE814967-92A6-8BAC-B260-3B455821EC9B}"/>
                </a:ext>
              </a:extLst>
            </p:cNvPr>
            <p:cNvSpPr/>
            <p:nvPr/>
          </p:nvSpPr>
          <p:spPr>
            <a:xfrm>
              <a:off x="9113634" y="3675671"/>
              <a:ext cx="9525" cy="406812"/>
            </a:xfrm>
            <a:custGeom>
              <a:avLst/>
              <a:gdLst>
                <a:gd name="connsiteX0" fmla="*/ 16 w 9525"/>
                <a:gd name="connsiteY0" fmla="*/ 29 h 406812"/>
                <a:gd name="connsiteX1" fmla="*/ 16 w 9525"/>
                <a:gd name="connsiteY1" fmla="*/ 406842 h 40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06812">
                  <a:moveTo>
                    <a:pt x="16" y="29"/>
                  </a:moveTo>
                  <a:lnTo>
                    <a:pt x="16" y="406842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: Shape 158">
              <a:extLst>
                <a:ext uri="{FF2B5EF4-FFF2-40B4-BE49-F238E27FC236}">
                  <a16:creationId xmlns:a16="http://schemas.microsoft.com/office/drawing/2014/main" id="{C5C889C0-66E1-799D-2253-D1DA17B6E316}"/>
                </a:ext>
              </a:extLst>
            </p:cNvPr>
            <p:cNvSpPr/>
            <p:nvPr/>
          </p:nvSpPr>
          <p:spPr>
            <a:xfrm>
              <a:off x="9532734" y="3677576"/>
              <a:ext cx="9525" cy="404907"/>
            </a:xfrm>
            <a:custGeom>
              <a:avLst/>
              <a:gdLst>
                <a:gd name="connsiteX0" fmla="*/ 60 w 9525"/>
                <a:gd name="connsiteY0" fmla="*/ 29 h 404907"/>
                <a:gd name="connsiteX1" fmla="*/ 60 w 9525"/>
                <a:gd name="connsiteY1" fmla="*/ 404937 h 40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04907">
                  <a:moveTo>
                    <a:pt x="60" y="29"/>
                  </a:moveTo>
                  <a:lnTo>
                    <a:pt x="60" y="404937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: Shape 159">
              <a:extLst>
                <a:ext uri="{FF2B5EF4-FFF2-40B4-BE49-F238E27FC236}">
                  <a16:creationId xmlns:a16="http://schemas.microsoft.com/office/drawing/2014/main" id="{76647B31-4D73-75BE-FD29-1A1ED6CC30A3}"/>
                </a:ext>
              </a:extLst>
            </p:cNvPr>
            <p:cNvSpPr/>
            <p:nvPr/>
          </p:nvSpPr>
          <p:spPr>
            <a:xfrm>
              <a:off x="9456629" y="3820927"/>
              <a:ext cx="19050" cy="19050"/>
            </a:xfrm>
            <a:custGeom>
              <a:avLst/>
              <a:gdLst>
                <a:gd name="connsiteX0" fmla="*/ 19102 w 19050"/>
                <a:gd name="connsiteY0" fmla="*/ 9569 h 19050"/>
                <a:gd name="connsiteX1" fmla="*/ 9577 w 19050"/>
                <a:gd name="connsiteY1" fmla="*/ 19094 h 19050"/>
                <a:gd name="connsiteX2" fmla="*/ 52 w 19050"/>
                <a:gd name="connsiteY2" fmla="*/ 9569 h 19050"/>
                <a:gd name="connsiteX3" fmla="*/ 9577 w 19050"/>
                <a:gd name="connsiteY3" fmla="*/ 44 h 19050"/>
                <a:gd name="connsiteX4" fmla="*/ 19102 w 19050"/>
                <a:gd name="connsiteY4" fmla="*/ 95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102" y="9569"/>
                  </a:moveTo>
                  <a:cubicBezTo>
                    <a:pt x="19102" y="14830"/>
                    <a:pt x="14838" y="19094"/>
                    <a:pt x="9577" y="19094"/>
                  </a:cubicBezTo>
                  <a:cubicBezTo>
                    <a:pt x="4316" y="19094"/>
                    <a:pt x="52" y="14830"/>
                    <a:pt x="52" y="9569"/>
                  </a:cubicBezTo>
                  <a:cubicBezTo>
                    <a:pt x="52" y="4309"/>
                    <a:pt x="4316" y="44"/>
                    <a:pt x="9577" y="44"/>
                  </a:cubicBezTo>
                  <a:cubicBezTo>
                    <a:pt x="14838" y="44"/>
                    <a:pt x="19102" y="4309"/>
                    <a:pt x="19102" y="9569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: Shape 160">
              <a:extLst>
                <a:ext uri="{FF2B5EF4-FFF2-40B4-BE49-F238E27FC236}">
                  <a16:creationId xmlns:a16="http://schemas.microsoft.com/office/drawing/2014/main" id="{D80E50EB-268C-F9F3-095F-8C72BCB07672}"/>
                </a:ext>
              </a:extLst>
            </p:cNvPr>
            <p:cNvSpPr/>
            <p:nvPr/>
          </p:nvSpPr>
          <p:spPr>
            <a:xfrm>
              <a:off x="9113727" y="3552703"/>
              <a:ext cx="419006" cy="121443"/>
            </a:xfrm>
            <a:custGeom>
              <a:avLst/>
              <a:gdLst>
                <a:gd name="connsiteX0" fmla="*/ 419022 w 419006"/>
                <a:gd name="connsiteY0" fmla="*/ 121460 h 121443"/>
                <a:gd name="connsiteX1" fmla="*/ 357205 w 419006"/>
                <a:gd name="connsiteY1" fmla="*/ 35735 h 121443"/>
                <a:gd name="connsiteX2" fmla="*/ 60882 w 419006"/>
                <a:gd name="connsiteY2" fmla="*/ 35735 h 121443"/>
                <a:gd name="connsiteX3" fmla="*/ 17 w 419006"/>
                <a:gd name="connsiteY3" fmla="*/ 121460 h 12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06" h="121443">
                  <a:moveTo>
                    <a:pt x="419022" y="121460"/>
                  </a:moveTo>
                  <a:cubicBezTo>
                    <a:pt x="419022" y="90408"/>
                    <a:pt x="398162" y="59357"/>
                    <a:pt x="357205" y="35735"/>
                  </a:cubicBezTo>
                  <a:cubicBezTo>
                    <a:pt x="275099" y="-11890"/>
                    <a:pt x="142416" y="-11890"/>
                    <a:pt x="60882" y="35735"/>
                  </a:cubicBezTo>
                  <a:cubicBezTo>
                    <a:pt x="20115" y="59452"/>
                    <a:pt x="-173" y="90503"/>
                    <a:pt x="17" y="12146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: Shape 161">
              <a:extLst>
                <a:ext uri="{FF2B5EF4-FFF2-40B4-BE49-F238E27FC236}">
                  <a16:creationId xmlns:a16="http://schemas.microsoft.com/office/drawing/2014/main" id="{3E27982D-4F30-B9ED-C2A3-199A6F04E8EC}"/>
                </a:ext>
              </a:extLst>
            </p:cNvPr>
            <p:cNvSpPr/>
            <p:nvPr/>
          </p:nvSpPr>
          <p:spPr>
            <a:xfrm>
              <a:off x="9113634" y="3674147"/>
              <a:ext cx="419100" cy="121443"/>
            </a:xfrm>
            <a:custGeom>
              <a:avLst/>
              <a:gdLst>
                <a:gd name="connsiteX0" fmla="*/ 16 w 419100"/>
                <a:gd name="connsiteY0" fmla="*/ 29 h 121443"/>
                <a:gd name="connsiteX1" fmla="*/ 61929 w 419100"/>
                <a:gd name="connsiteY1" fmla="*/ 85754 h 121443"/>
                <a:gd name="connsiteX2" fmla="*/ 358251 w 419100"/>
                <a:gd name="connsiteY2" fmla="*/ 85754 h 121443"/>
                <a:gd name="connsiteX3" fmla="*/ 419116 w 419100"/>
                <a:gd name="connsiteY3" fmla="*/ 29 h 12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21443">
                  <a:moveTo>
                    <a:pt x="16" y="29"/>
                  </a:moveTo>
                  <a:cubicBezTo>
                    <a:pt x="16" y="31080"/>
                    <a:pt x="20781" y="62132"/>
                    <a:pt x="61929" y="85754"/>
                  </a:cubicBezTo>
                  <a:cubicBezTo>
                    <a:pt x="144034" y="133379"/>
                    <a:pt x="276717" y="133379"/>
                    <a:pt x="358251" y="85754"/>
                  </a:cubicBezTo>
                  <a:cubicBezTo>
                    <a:pt x="399018" y="62132"/>
                    <a:pt x="419116" y="31175"/>
                    <a:pt x="419116" y="29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: Shape 162">
              <a:extLst>
                <a:ext uri="{FF2B5EF4-FFF2-40B4-BE49-F238E27FC236}">
                  <a16:creationId xmlns:a16="http://schemas.microsoft.com/office/drawing/2014/main" id="{65142CAD-0940-6E2F-A457-F6BB45ED6881}"/>
                </a:ext>
              </a:extLst>
            </p:cNvPr>
            <p:cNvSpPr/>
            <p:nvPr/>
          </p:nvSpPr>
          <p:spPr>
            <a:xfrm>
              <a:off x="9113634" y="3944657"/>
              <a:ext cx="419101" cy="121443"/>
            </a:xfrm>
            <a:custGeom>
              <a:avLst/>
              <a:gdLst>
                <a:gd name="connsiteX0" fmla="*/ 16 w 419101"/>
                <a:gd name="connsiteY0" fmla="*/ 57 h 121443"/>
                <a:gd name="connsiteX1" fmla="*/ 61929 w 419101"/>
                <a:gd name="connsiteY1" fmla="*/ 85782 h 121443"/>
                <a:gd name="connsiteX2" fmla="*/ 358251 w 419101"/>
                <a:gd name="connsiteY2" fmla="*/ 85782 h 121443"/>
                <a:gd name="connsiteX3" fmla="*/ 419116 w 419101"/>
                <a:gd name="connsiteY3" fmla="*/ 57 h 12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1" h="121443">
                  <a:moveTo>
                    <a:pt x="16" y="57"/>
                  </a:moveTo>
                  <a:cubicBezTo>
                    <a:pt x="16" y="31109"/>
                    <a:pt x="20781" y="62160"/>
                    <a:pt x="61929" y="85782"/>
                  </a:cubicBezTo>
                  <a:cubicBezTo>
                    <a:pt x="144034" y="133407"/>
                    <a:pt x="276717" y="133407"/>
                    <a:pt x="358251" y="85782"/>
                  </a:cubicBezTo>
                  <a:cubicBezTo>
                    <a:pt x="399018" y="62065"/>
                    <a:pt x="419307" y="31013"/>
                    <a:pt x="419116" y="57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: Shape 163">
              <a:extLst>
                <a:ext uri="{FF2B5EF4-FFF2-40B4-BE49-F238E27FC236}">
                  <a16:creationId xmlns:a16="http://schemas.microsoft.com/office/drawing/2014/main" id="{7BC3C753-9B29-1E12-05EA-E388DF254D76}"/>
                </a:ext>
              </a:extLst>
            </p:cNvPr>
            <p:cNvSpPr/>
            <p:nvPr/>
          </p:nvSpPr>
          <p:spPr>
            <a:xfrm>
              <a:off x="9113634" y="3809402"/>
              <a:ext cx="419101" cy="121443"/>
            </a:xfrm>
            <a:custGeom>
              <a:avLst/>
              <a:gdLst>
                <a:gd name="connsiteX0" fmla="*/ 16 w 419101"/>
                <a:gd name="connsiteY0" fmla="*/ 43 h 121443"/>
                <a:gd name="connsiteX1" fmla="*/ 61929 w 419101"/>
                <a:gd name="connsiteY1" fmla="*/ 85768 h 121443"/>
                <a:gd name="connsiteX2" fmla="*/ 358251 w 419101"/>
                <a:gd name="connsiteY2" fmla="*/ 85768 h 121443"/>
                <a:gd name="connsiteX3" fmla="*/ 419116 w 419101"/>
                <a:gd name="connsiteY3" fmla="*/ 43 h 12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1" h="121443">
                  <a:moveTo>
                    <a:pt x="16" y="43"/>
                  </a:moveTo>
                  <a:cubicBezTo>
                    <a:pt x="16" y="31094"/>
                    <a:pt x="20781" y="62146"/>
                    <a:pt x="61929" y="85768"/>
                  </a:cubicBezTo>
                  <a:cubicBezTo>
                    <a:pt x="144034" y="133393"/>
                    <a:pt x="276717" y="133393"/>
                    <a:pt x="358251" y="85768"/>
                  </a:cubicBezTo>
                  <a:cubicBezTo>
                    <a:pt x="399018" y="62051"/>
                    <a:pt x="419307" y="30999"/>
                    <a:pt x="419116" y="43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: Shape 164">
              <a:extLst>
                <a:ext uri="{FF2B5EF4-FFF2-40B4-BE49-F238E27FC236}">
                  <a16:creationId xmlns:a16="http://schemas.microsoft.com/office/drawing/2014/main" id="{933AC375-9BD5-273B-B9C4-7CDC10F410E2}"/>
                </a:ext>
              </a:extLst>
            </p:cNvPr>
            <p:cNvSpPr/>
            <p:nvPr/>
          </p:nvSpPr>
          <p:spPr>
            <a:xfrm>
              <a:off x="9456629" y="3954563"/>
              <a:ext cx="19050" cy="19050"/>
            </a:xfrm>
            <a:custGeom>
              <a:avLst/>
              <a:gdLst>
                <a:gd name="connsiteX0" fmla="*/ 19102 w 19050"/>
                <a:gd name="connsiteY0" fmla="*/ 9583 h 19050"/>
                <a:gd name="connsiteX1" fmla="*/ 9577 w 19050"/>
                <a:gd name="connsiteY1" fmla="*/ 19108 h 19050"/>
                <a:gd name="connsiteX2" fmla="*/ 52 w 19050"/>
                <a:gd name="connsiteY2" fmla="*/ 9583 h 19050"/>
                <a:gd name="connsiteX3" fmla="*/ 9577 w 19050"/>
                <a:gd name="connsiteY3" fmla="*/ 58 h 19050"/>
                <a:gd name="connsiteX4" fmla="*/ 19102 w 19050"/>
                <a:gd name="connsiteY4" fmla="*/ 95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102" y="9583"/>
                  </a:moveTo>
                  <a:cubicBezTo>
                    <a:pt x="19102" y="14844"/>
                    <a:pt x="14838" y="19108"/>
                    <a:pt x="9577" y="19108"/>
                  </a:cubicBezTo>
                  <a:cubicBezTo>
                    <a:pt x="4316" y="19108"/>
                    <a:pt x="52" y="14844"/>
                    <a:pt x="52" y="9583"/>
                  </a:cubicBezTo>
                  <a:cubicBezTo>
                    <a:pt x="52" y="4323"/>
                    <a:pt x="4316" y="58"/>
                    <a:pt x="9577" y="58"/>
                  </a:cubicBezTo>
                  <a:cubicBezTo>
                    <a:pt x="14838" y="58"/>
                    <a:pt x="19102" y="4323"/>
                    <a:pt x="19102" y="9583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165">
              <a:extLst>
                <a:ext uri="{FF2B5EF4-FFF2-40B4-BE49-F238E27FC236}">
                  <a16:creationId xmlns:a16="http://schemas.microsoft.com/office/drawing/2014/main" id="{C4850ECC-AF66-953C-D318-A34B252DEDBE}"/>
                </a:ext>
              </a:extLst>
            </p:cNvPr>
            <p:cNvSpPr/>
            <p:nvPr/>
          </p:nvSpPr>
          <p:spPr>
            <a:xfrm>
              <a:off x="9456629" y="4088294"/>
              <a:ext cx="19050" cy="19050"/>
            </a:xfrm>
            <a:custGeom>
              <a:avLst/>
              <a:gdLst>
                <a:gd name="connsiteX0" fmla="*/ 19102 w 19050"/>
                <a:gd name="connsiteY0" fmla="*/ 9597 h 19050"/>
                <a:gd name="connsiteX1" fmla="*/ 9577 w 19050"/>
                <a:gd name="connsiteY1" fmla="*/ 19122 h 19050"/>
                <a:gd name="connsiteX2" fmla="*/ 52 w 19050"/>
                <a:gd name="connsiteY2" fmla="*/ 9597 h 19050"/>
                <a:gd name="connsiteX3" fmla="*/ 9577 w 19050"/>
                <a:gd name="connsiteY3" fmla="*/ 72 h 19050"/>
                <a:gd name="connsiteX4" fmla="*/ 19102 w 19050"/>
                <a:gd name="connsiteY4" fmla="*/ 959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102" y="9597"/>
                  </a:moveTo>
                  <a:cubicBezTo>
                    <a:pt x="19102" y="14858"/>
                    <a:pt x="14838" y="19122"/>
                    <a:pt x="9577" y="19122"/>
                  </a:cubicBezTo>
                  <a:cubicBezTo>
                    <a:pt x="4316" y="19122"/>
                    <a:pt x="52" y="14858"/>
                    <a:pt x="52" y="9597"/>
                  </a:cubicBezTo>
                  <a:cubicBezTo>
                    <a:pt x="52" y="4337"/>
                    <a:pt x="4316" y="72"/>
                    <a:pt x="9577" y="72"/>
                  </a:cubicBezTo>
                  <a:cubicBezTo>
                    <a:pt x="14838" y="72"/>
                    <a:pt x="19102" y="4337"/>
                    <a:pt x="19102" y="9597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166">
              <a:extLst>
                <a:ext uri="{FF2B5EF4-FFF2-40B4-BE49-F238E27FC236}">
                  <a16:creationId xmlns:a16="http://schemas.microsoft.com/office/drawing/2014/main" id="{997E283C-4CB5-2F27-6DE3-6ACB401B82CA}"/>
                </a:ext>
              </a:extLst>
            </p:cNvPr>
            <p:cNvSpPr/>
            <p:nvPr/>
          </p:nvSpPr>
          <p:spPr>
            <a:xfrm>
              <a:off x="9113634" y="4076769"/>
              <a:ext cx="419100" cy="121443"/>
            </a:xfrm>
            <a:custGeom>
              <a:avLst/>
              <a:gdLst>
                <a:gd name="connsiteX0" fmla="*/ 16 w 419100"/>
                <a:gd name="connsiteY0" fmla="*/ 71 h 121443"/>
                <a:gd name="connsiteX1" fmla="*/ 61929 w 419100"/>
                <a:gd name="connsiteY1" fmla="*/ 85796 h 121443"/>
                <a:gd name="connsiteX2" fmla="*/ 358251 w 419100"/>
                <a:gd name="connsiteY2" fmla="*/ 85796 h 121443"/>
                <a:gd name="connsiteX3" fmla="*/ 419116 w 419100"/>
                <a:gd name="connsiteY3" fmla="*/ 71 h 12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21443">
                  <a:moveTo>
                    <a:pt x="16" y="71"/>
                  </a:moveTo>
                  <a:cubicBezTo>
                    <a:pt x="16" y="31123"/>
                    <a:pt x="20781" y="62174"/>
                    <a:pt x="61929" y="85796"/>
                  </a:cubicBezTo>
                  <a:cubicBezTo>
                    <a:pt x="144034" y="133421"/>
                    <a:pt x="276717" y="133421"/>
                    <a:pt x="358251" y="85796"/>
                  </a:cubicBezTo>
                  <a:cubicBezTo>
                    <a:pt x="399018" y="62269"/>
                    <a:pt x="419116" y="31123"/>
                    <a:pt x="419116" y="71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167">
              <a:extLst>
                <a:ext uri="{FF2B5EF4-FFF2-40B4-BE49-F238E27FC236}">
                  <a16:creationId xmlns:a16="http://schemas.microsoft.com/office/drawing/2014/main" id="{A10F76D1-8F70-8B71-4692-24A4BBBD8FA4}"/>
                </a:ext>
              </a:extLst>
            </p:cNvPr>
            <p:cNvSpPr/>
            <p:nvPr/>
          </p:nvSpPr>
          <p:spPr>
            <a:xfrm>
              <a:off x="9256509" y="3664908"/>
              <a:ext cx="133350" cy="9525"/>
            </a:xfrm>
            <a:custGeom>
              <a:avLst/>
              <a:gdLst>
                <a:gd name="connsiteX0" fmla="*/ 31 w 133350"/>
                <a:gd name="connsiteY0" fmla="*/ 27 h 9525"/>
                <a:gd name="connsiteX1" fmla="*/ 133381 w 133350"/>
                <a:gd name="connsiteY1" fmla="*/ 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 h="9525">
                  <a:moveTo>
                    <a:pt x="31" y="27"/>
                  </a:moveTo>
                  <a:lnTo>
                    <a:pt x="133381" y="27"/>
                  </a:lnTo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: Shape 168">
              <a:extLst>
                <a:ext uri="{FF2B5EF4-FFF2-40B4-BE49-F238E27FC236}">
                  <a16:creationId xmlns:a16="http://schemas.microsoft.com/office/drawing/2014/main" id="{2025902E-8B91-9FC9-19B9-B76637FAD3E1}"/>
                </a:ext>
              </a:extLst>
            </p:cNvPr>
            <p:cNvSpPr/>
            <p:nvPr/>
          </p:nvSpPr>
          <p:spPr>
            <a:xfrm>
              <a:off x="9323184" y="3598233"/>
              <a:ext cx="9525" cy="133350"/>
            </a:xfrm>
            <a:custGeom>
              <a:avLst/>
              <a:gdLst>
                <a:gd name="connsiteX0" fmla="*/ 38 w 9525"/>
                <a:gd name="connsiteY0" fmla="*/ 133371 h 133350"/>
                <a:gd name="connsiteX1" fmla="*/ 38 w 9525"/>
                <a:gd name="connsiteY1" fmla="*/ 21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33350">
                  <a:moveTo>
                    <a:pt x="38" y="133371"/>
                  </a:moveTo>
                  <a:lnTo>
                    <a:pt x="38" y="21"/>
                  </a:lnTo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: Shape 169">
              <a:extLst>
                <a:ext uri="{FF2B5EF4-FFF2-40B4-BE49-F238E27FC236}">
                  <a16:creationId xmlns:a16="http://schemas.microsoft.com/office/drawing/2014/main" id="{BCF4F5EB-12DE-0EF1-122F-14EA343F34E8}"/>
                </a:ext>
              </a:extLst>
            </p:cNvPr>
            <p:cNvSpPr/>
            <p:nvPr/>
          </p:nvSpPr>
          <p:spPr>
            <a:xfrm>
              <a:off x="9732759" y="3562990"/>
              <a:ext cx="152400" cy="152400"/>
            </a:xfrm>
            <a:custGeom>
              <a:avLst/>
              <a:gdLst>
                <a:gd name="connsiteX0" fmla="*/ 81 w 152400"/>
                <a:gd name="connsiteY0" fmla="*/ 17 h 152400"/>
                <a:gd name="connsiteX1" fmla="*/ 152481 w 152400"/>
                <a:gd name="connsiteY1" fmla="*/ 17 h 152400"/>
                <a:gd name="connsiteX2" fmla="*/ 152481 w 152400"/>
                <a:gd name="connsiteY2" fmla="*/ 76217 h 152400"/>
                <a:gd name="connsiteX3" fmla="*/ 76281 w 152400"/>
                <a:gd name="connsiteY3" fmla="*/ 152417 h 152400"/>
                <a:gd name="connsiteX4" fmla="*/ 76281 w 152400"/>
                <a:gd name="connsiteY4" fmla="*/ 152417 h 152400"/>
                <a:gd name="connsiteX5" fmla="*/ 81 w 152400"/>
                <a:gd name="connsiteY5" fmla="*/ 7621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52400">
                  <a:moveTo>
                    <a:pt x="81" y="17"/>
                  </a:moveTo>
                  <a:lnTo>
                    <a:pt x="152481" y="17"/>
                  </a:lnTo>
                  <a:lnTo>
                    <a:pt x="152481" y="76217"/>
                  </a:lnTo>
                  <a:cubicBezTo>
                    <a:pt x="152481" y="118301"/>
                    <a:pt x="118365" y="152417"/>
                    <a:pt x="76281" y="152417"/>
                  </a:cubicBezTo>
                  <a:lnTo>
                    <a:pt x="76281" y="152417"/>
                  </a:lnTo>
                  <a:cubicBezTo>
                    <a:pt x="34197" y="152417"/>
                    <a:pt x="81" y="118301"/>
                    <a:pt x="81" y="76217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: Shape 170">
              <a:extLst>
                <a:ext uri="{FF2B5EF4-FFF2-40B4-BE49-F238E27FC236}">
                  <a16:creationId xmlns:a16="http://schemas.microsoft.com/office/drawing/2014/main" id="{FDA1FB28-B9FC-8E16-16EB-3B1E712A5BFF}"/>
                </a:ext>
              </a:extLst>
            </p:cNvPr>
            <p:cNvSpPr/>
            <p:nvPr/>
          </p:nvSpPr>
          <p:spPr>
            <a:xfrm>
              <a:off x="9770859" y="3495172"/>
              <a:ext cx="9525" cy="66675"/>
            </a:xfrm>
            <a:custGeom>
              <a:avLst/>
              <a:gdLst>
                <a:gd name="connsiteX0" fmla="*/ 85 w 9525"/>
                <a:gd name="connsiteY0" fmla="*/ 66685 h 66675"/>
                <a:gd name="connsiteX1" fmla="*/ 85 w 9525"/>
                <a:gd name="connsiteY1" fmla="*/ 1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6675">
                  <a:moveTo>
                    <a:pt x="85" y="66685"/>
                  </a:moveTo>
                  <a:lnTo>
                    <a:pt x="85" y="1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171">
              <a:extLst>
                <a:ext uri="{FF2B5EF4-FFF2-40B4-BE49-F238E27FC236}">
                  <a16:creationId xmlns:a16="http://schemas.microsoft.com/office/drawing/2014/main" id="{2B7194CB-5B32-667D-EAFA-43679D0545E6}"/>
                </a:ext>
              </a:extLst>
            </p:cNvPr>
            <p:cNvSpPr/>
            <p:nvPr/>
          </p:nvSpPr>
          <p:spPr>
            <a:xfrm>
              <a:off x="9847059" y="3495172"/>
              <a:ext cx="9525" cy="66675"/>
            </a:xfrm>
            <a:custGeom>
              <a:avLst/>
              <a:gdLst>
                <a:gd name="connsiteX0" fmla="*/ 93 w 9525"/>
                <a:gd name="connsiteY0" fmla="*/ 66685 h 66675"/>
                <a:gd name="connsiteX1" fmla="*/ 93 w 9525"/>
                <a:gd name="connsiteY1" fmla="*/ 1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6675">
                  <a:moveTo>
                    <a:pt x="93" y="66685"/>
                  </a:moveTo>
                  <a:lnTo>
                    <a:pt x="93" y="1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: Shape 172">
              <a:extLst>
                <a:ext uri="{FF2B5EF4-FFF2-40B4-BE49-F238E27FC236}">
                  <a16:creationId xmlns:a16="http://schemas.microsoft.com/office/drawing/2014/main" id="{D1C5CF01-BBFF-E50C-1326-92271F295917}"/>
                </a:ext>
              </a:extLst>
            </p:cNvPr>
            <p:cNvSpPr/>
            <p:nvPr/>
          </p:nvSpPr>
          <p:spPr>
            <a:xfrm>
              <a:off x="9532734" y="3716152"/>
              <a:ext cx="276225" cy="218313"/>
            </a:xfrm>
            <a:custGeom>
              <a:avLst/>
              <a:gdLst>
                <a:gd name="connsiteX0" fmla="*/ 276285 w 276225"/>
                <a:gd name="connsiteY0" fmla="*/ 33 h 218313"/>
                <a:gd name="connsiteX1" fmla="*/ 276285 w 276225"/>
                <a:gd name="connsiteY1" fmla="*/ 135669 h 218313"/>
                <a:gd name="connsiteX2" fmla="*/ 193608 w 276225"/>
                <a:gd name="connsiteY2" fmla="*/ 218346 h 218313"/>
                <a:gd name="connsiteX3" fmla="*/ 60 w 276225"/>
                <a:gd name="connsiteY3" fmla="*/ 218346 h 21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218313">
                  <a:moveTo>
                    <a:pt x="276285" y="33"/>
                  </a:moveTo>
                  <a:lnTo>
                    <a:pt x="276285" y="135669"/>
                  </a:lnTo>
                  <a:cubicBezTo>
                    <a:pt x="276285" y="181330"/>
                    <a:pt x="239269" y="218346"/>
                    <a:pt x="193608" y="218346"/>
                  </a:cubicBezTo>
                  <a:lnTo>
                    <a:pt x="60" y="218346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C7A6EA09-2A83-78E6-96BA-A2DB863A135B}"/>
              </a:ext>
            </a:extLst>
          </p:cNvPr>
          <p:cNvSpPr txBox="1"/>
          <p:nvPr/>
        </p:nvSpPr>
        <p:spPr>
          <a:xfrm>
            <a:off x="8677835" y="84268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9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00196 -0.384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8" grpId="0" build="p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20D09-3790-6184-D868-728475EF5DF9}"/>
              </a:ext>
            </a:extLst>
          </p:cNvPr>
          <p:cNvSpPr txBox="1"/>
          <p:nvPr/>
        </p:nvSpPr>
        <p:spPr>
          <a:xfrm>
            <a:off x="4719667" y="661094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7CF8D04-BA5B-B2F1-B258-9E82AE87E7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-46000" contrast="-71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85" t="62255" r="63544" b="-156"/>
          <a:stretch/>
        </p:blipFill>
        <p:spPr>
          <a:xfrm>
            <a:off x="6409889" y="0"/>
            <a:ext cx="5782111" cy="6858000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FF3269FB-295F-60DA-EBAA-EA39345621A8}"/>
              </a:ext>
            </a:extLst>
          </p:cNvPr>
          <p:cNvSpPr txBox="1">
            <a:spLocks/>
          </p:cNvSpPr>
          <p:nvPr/>
        </p:nvSpPr>
        <p:spPr>
          <a:xfrm>
            <a:off x="689657" y="456747"/>
            <a:ext cx="6861070" cy="717082"/>
          </a:xfrm>
          <a:prstGeom prst="rect">
            <a:avLst/>
          </a:prstGeom>
        </p:spPr>
        <p:txBody>
          <a:bodyPr vert="horz" lIns="0" tIns="108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Systémy zabezpečení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07;p22">
            <a:extLst>
              <a:ext uri="{FF2B5EF4-FFF2-40B4-BE49-F238E27FC236}">
                <a16:creationId xmlns:a16="http://schemas.microsoft.com/office/drawing/2014/main" id="{7EE6C50D-472A-8068-4CE3-FAD17B316CDC}"/>
              </a:ext>
            </a:extLst>
          </p:cNvPr>
          <p:cNvSpPr/>
          <p:nvPr/>
        </p:nvSpPr>
        <p:spPr>
          <a:xfrm>
            <a:off x="4107564" y="3408876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IDS / IPS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5" name="Google Shape;208;p22">
            <a:extLst>
              <a:ext uri="{FF2B5EF4-FFF2-40B4-BE49-F238E27FC236}">
                <a16:creationId xmlns:a16="http://schemas.microsoft.com/office/drawing/2014/main" id="{A85B15E6-788B-E37C-7E05-3163B1418994}"/>
              </a:ext>
            </a:extLst>
          </p:cNvPr>
          <p:cNvSpPr/>
          <p:nvPr/>
        </p:nvSpPr>
        <p:spPr>
          <a:xfrm>
            <a:off x="1805135" y="4510961"/>
            <a:ext cx="2069772" cy="6070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100" b="1" dirty="0">
                <a:solidFill>
                  <a:srgbClr val="3FCA3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Oddělení správy sítě</a:t>
            </a:r>
            <a:endParaRPr lang="cs-CZ" sz="1100" dirty="0">
              <a:solidFill>
                <a:srgbClr val="3FCA3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6" name="Google Shape;209;p22">
            <a:extLst>
              <a:ext uri="{FF2B5EF4-FFF2-40B4-BE49-F238E27FC236}">
                <a16:creationId xmlns:a16="http://schemas.microsoft.com/office/drawing/2014/main" id="{E879AD79-01BD-4CAA-6F56-EDA451A81A39}"/>
              </a:ext>
            </a:extLst>
          </p:cNvPr>
          <p:cNvSpPr/>
          <p:nvPr/>
        </p:nvSpPr>
        <p:spPr>
          <a:xfrm>
            <a:off x="4107564" y="2306768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SIEM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8" name="Google Shape;211;p22">
            <a:extLst>
              <a:ext uri="{FF2B5EF4-FFF2-40B4-BE49-F238E27FC236}">
                <a16:creationId xmlns:a16="http://schemas.microsoft.com/office/drawing/2014/main" id="{E8274B23-33B4-4122-26F0-76D682FD927E}"/>
              </a:ext>
            </a:extLst>
          </p:cNvPr>
          <p:cNvSpPr/>
          <p:nvPr/>
        </p:nvSpPr>
        <p:spPr>
          <a:xfrm>
            <a:off x="4107590" y="4510949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MONITORING </a:t>
            </a:r>
            <a:b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</a:b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INFRASTRUKTURY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10" name="Google Shape;212;p22">
            <a:extLst>
              <a:ext uri="{FF2B5EF4-FFF2-40B4-BE49-F238E27FC236}">
                <a16:creationId xmlns:a16="http://schemas.microsoft.com/office/drawing/2014/main" id="{8F89A9B0-4E25-5C94-AE26-AB0234950D04}"/>
              </a:ext>
            </a:extLst>
          </p:cNvPr>
          <p:cNvSpPr/>
          <p:nvPr/>
        </p:nvSpPr>
        <p:spPr>
          <a:xfrm>
            <a:off x="1805104" y="3408876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FIREWALL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cxnSp>
        <p:nvCxnSpPr>
          <p:cNvPr id="11" name="Google Shape;218;p22">
            <a:extLst>
              <a:ext uri="{FF2B5EF4-FFF2-40B4-BE49-F238E27FC236}">
                <a16:creationId xmlns:a16="http://schemas.microsoft.com/office/drawing/2014/main" id="{68FD4D2D-9609-9405-06F7-48DFF6180DBD}"/>
              </a:ext>
            </a:extLst>
          </p:cNvPr>
          <p:cNvCxnSpPr>
            <a:cxnSpLocks/>
          </p:cNvCxnSpPr>
          <p:nvPr/>
        </p:nvCxnSpPr>
        <p:spPr>
          <a:xfrm>
            <a:off x="1440244" y="4265123"/>
            <a:ext cx="7393395" cy="10789"/>
          </a:xfrm>
          <a:prstGeom prst="straightConnector1">
            <a:avLst/>
          </a:prstGeom>
          <a:noFill/>
          <a:ln w="31750" cap="flat" cmpd="sng">
            <a:solidFill>
              <a:srgbClr val="3FCA34">
                <a:alpha val="5005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221;p22">
            <a:extLst>
              <a:ext uri="{FF2B5EF4-FFF2-40B4-BE49-F238E27FC236}">
                <a16:creationId xmlns:a16="http://schemas.microsoft.com/office/drawing/2014/main" id="{462824E0-A03D-D0A3-ACC2-757B6972D5A5}"/>
              </a:ext>
            </a:extLst>
          </p:cNvPr>
          <p:cNvSpPr/>
          <p:nvPr/>
        </p:nvSpPr>
        <p:spPr>
          <a:xfrm>
            <a:off x="1804967" y="2306768"/>
            <a:ext cx="2069940" cy="6070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200" b="1" dirty="0">
                <a:solidFill>
                  <a:srgbClr val="3FCA3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Oddělení bezpečnosti</a:t>
            </a:r>
            <a:endParaRPr lang="cs-CZ" sz="1200" dirty="0">
              <a:solidFill>
                <a:srgbClr val="3FCA3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cxnSp>
        <p:nvCxnSpPr>
          <p:cNvPr id="14" name="Google Shape;228;p22">
            <a:extLst>
              <a:ext uri="{FF2B5EF4-FFF2-40B4-BE49-F238E27FC236}">
                <a16:creationId xmlns:a16="http://schemas.microsoft.com/office/drawing/2014/main" id="{FEF4B4BD-6CB1-B35B-629D-8DD15DA52482}"/>
              </a:ext>
            </a:extLst>
          </p:cNvPr>
          <p:cNvCxnSpPr>
            <a:cxnSpLocks/>
          </p:cNvCxnSpPr>
          <p:nvPr/>
        </p:nvCxnSpPr>
        <p:spPr>
          <a:xfrm rot="10800000">
            <a:off x="5142314" y="2913863"/>
            <a:ext cx="0" cy="495013"/>
          </a:xfrm>
          <a:prstGeom prst="straightConnector1">
            <a:avLst/>
          </a:prstGeom>
          <a:noFill/>
          <a:ln w="635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207;p22">
            <a:extLst>
              <a:ext uri="{FF2B5EF4-FFF2-40B4-BE49-F238E27FC236}">
                <a16:creationId xmlns:a16="http://schemas.microsoft.com/office/drawing/2014/main" id="{B58DC760-E2DF-3595-6322-1092BA3A7D35}"/>
              </a:ext>
            </a:extLst>
          </p:cNvPr>
          <p:cNvSpPr/>
          <p:nvPr/>
        </p:nvSpPr>
        <p:spPr>
          <a:xfrm>
            <a:off x="6409889" y="2306768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LOG </a:t>
            </a:r>
            <a:b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</a:b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MANAGEMENT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17" name="Google Shape;211;p22">
            <a:extLst>
              <a:ext uri="{FF2B5EF4-FFF2-40B4-BE49-F238E27FC236}">
                <a16:creationId xmlns:a16="http://schemas.microsoft.com/office/drawing/2014/main" id="{4C984F24-1B33-9529-CD62-672FE85D3CDE}"/>
              </a:ext>
            </a:extLst>
          </p:cNvPr>
          <p:cNvSpPr/>
          <p:nvPr/>
        </p:nvSpPr>
        <p:spPr>
          <a:xfrm>
            <a:off x="6409889" y="3408876"/>
            <a:ext cx="2069772" cy="60705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EDR / XDR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19" name="Google Shape;207;p22">
            <a:extLst>
              <a:ext uri="{FF2B5EF4-FFF2-40B4-BE49-F238E27FC236}">
                <a16:creationId xmlns:a16="http://schemas.microsoft.com/office/drawing/2014/main" id="{40EFD67C-A87A-30D8-8D92-BBE4C5413B65}"/>
              </a:ext>
            </a:extLst>
          </p:cNvPr>
          <p:cNvSpPr/>
          <p:nvPr/>
        </p:nvSpPr>
        <p:spPr>
          <a:xfrm>
            <a:off x="8709007" y="3408876"/>
            <a:ext cx="2069772" cy="607050"/>
          </a:xfrm>
          <a:prstGeom prst="roundRect">
            <a:avLst>
              <a:gd name="adj" fmla="val 0"/>
            </a:avLst>
          </a:prstGeom>
          <a:solidFill>
            <a:srgbClr val="3FCA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DETEKCIA </a:t>
            </a:r>
            <a:b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</a:b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ANOMÁLIÍ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cxnSp>
        <p:nvCxnSpPr>
          <p:cNvPr id="22" name="Přímá spojovací šipka 31">
            <a:extLst>
              <a:ext uri="{FF2B5EF4-FFF2-40B4-BE49-F238E27FC236}">
                <a16:creationId xmlns:a16="http://schemas.microsoft.com/office/drawing/2014/main" id="{6C3B6269-FB53-4A8E-BBD2-B411806DA0CD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9743893" y="4015926"/>
            <a:ext cx="0" cy="491845"/>
          </a:xfrm>
          <a:prstGeom prst="straightConnector1">
            <a:avLst/>
          </a:prstGeom>
          <a:ln w="63500">
            <a:solidFill>
              <a:srgbClr val="3FCA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ravoúhlá spojnice 30">
            <a:extLst>
              <a:ext uri="{FF2B5EF4-FFF2-40B4-BE49-F238E27FC236}">
                <a16:creationId xmlns:a16="http://schemas.microsoft.com/office/drawing/2014/main" id="{2F52E17F-CFC3-214C-6E8B-0111E6FA62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7155045" y="860702"/>
            <a:ext cx="579428" cy="4604623"/>
          </a:xfrm>
          <a:prstGeom prst="bentConnector3">
            <a:avLst/>
          </a:prstGeom>
          <a:ln w="63500">
            <a:solidFill>
              <a:srgbClr val="3FCA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ravoúhlá spojnice 57">
            <a:extLst>
              <a:ext uri="{FF2B5EF4-FFF2-40B4-BE49-F238E27FC236}">
                <a16:creationId xmlns:a16="http://schemas.microsoft.com/office/drawing/2014/main" id="{E7E884D7-0CE8-756E-CB86-3DE06F0C22CE}"/>
              </a:ext>
            </a:extLst>
          </p:cNvPr>
          <p:cNvCxnSpPr>
            <a:cxnSpLocks/>
          </p:cNvCxnSpPr>
          <p:nvPr/>
        </p:nvCxnSpPr>
        <p:spPr>
          <a:xfrm rot="16200000" flipV="1">
            <a:off x="8304620" y="2014081"/>
            <a:ext cx="579428" cy="2305474"/>
          </a:xfrm>
          <a:prstGeom prst="bentConnector3">
            <a:avLst>
              <a:gd name="adj1" fmla="val 50000"/>
            </a:avLst>
          </a:prstGeom>
          <a:ln w="63500">
            <a:solidFill>
              <a:srgbClr val="3FCA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211;p22">
            <a:extLst>
              <a:ext uri="{FF2B5EF4-FFF2-40B4-BE49-F238E27FC236}">
                <a16:creationId xmlns:a16="http://schemas.microsoft.com/office/drawing/2014/main" id="{391FF8D4-5D24-124F-5510-41829171FA34}"/>
              </a:ext>
            </a:extLst>
          </p:cNvPr>
          <p:cNvSpPr/>
          <p:nvPr/>
        </p:nvSpPr>
        <p:spPr>
          <a:xfrm>
            <a:off x="8712185" y="4510949"/>
            <a:ext cx="2069772" cy="607050"/>
          </a:xfrm>
          <a:prstGeom prst="roundRect">
            <a:avLst>
              <a:gd name="adj" fmla="val 0"/>
            </a:avLst>
          </a:prstGeom>
          <a:solidFill>
            <a:srgbClr val="3FCA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FLOW </a:t>
            </a:r>
            <a:b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</a:b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MONITORING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sp>
        <p:nvSpPr>
          <p:cNvPr id="28" name="Google Shape;211;p22">
            <a:extLst>
              <a:ext uri="{FF2B5EF4-FFF2-40B4-BE49-F238E27FC236}">
                <a16:creationId xmlns:a16="http://schemas.microsoft.com/office/drawing/2014/main" id="{519FC1A1-62F5-070F-A141-293FF70528AF}"/>
              </a:ext>
            </a:extLst>
          </p:cNvPr>
          <p:cNvSpPr/>
          <p:nvPr/>
        </p:nvSpPr>
        <p:spPr>
          <a:xfrm>
            <a:off x="6404221" y="4510949"/>
            <a:ext cx="2069772" cy="607050"/>
          </a:xfrm>
          <a:prstGeom prst="roundRect">
            <a:avLst>
              <a:gd name="adj" fmla="val 0"/>
            </a:avLst>
          </a:prstGeom>
          <a:solidFill>
            <a:srgbClr val="3FCA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PAKETOVÁ </a:t>
            </a:r>
            <a:b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</a:br>
            <a:r>
              <a:rPr lang="cs-CZ" sz="1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ANALÝZA</a:t>
            </a:r>
            <a:endParaRPr lang="cs-CZ" sz="10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Montserrat"/>
              <a:sym typeface="Montserrat"/>
            </a:endParaRPr>
          </a:p>
        </p:txBody>
      </p:sp>
      <p:cxnSp>
        <p:nvCxnSpPr>
          <p:cNvPr id="32" name="Pravoúhlá spojnice 35">
            <a:extLst>
              <a:ext uri="{FF2B5EF4-FFF2-40B4-BE49-F238E27FC236}">
                <a16:creationId xmlns:a16="http://schemas.microsoft.com/office/drawing/2014/main" id="{97E4CAE8-3C16-D6DE-2B1D-9ACE098F4A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13715" y="3163087"/>
            <a:ext cx="2302489" cy="281768"/>
          </a:xfrm>
          <a:prstGeom prst="bentConnector2">
            <a:avLst/>
          </a:prstGeom>
          <a:ln w="63500">
            <a:solidFill>
              <a:srgbClr val="3FCA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Promoten Email schrijven Indringing cctv camera icon png Streven gelijkheid  Tien jaar">
            <a:extLst>
              <a:ext uri="{FF2B5EF4-FFF2-40B4-BE49-F238E27FC236}">
                <a16:creationId xmlns:a16="http://schemas.microsoft.com/office/drawing/2014/main" id="{D15E9376-D1F1-38E6-78C6-388FF66C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725" y="3473293"/>
            <a:ext cx="478215" cy="4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romoten Email schrijven Indringing cctv camera icon png Streven gelijkheid  Tien jaar">
            <a:extLst>
              <a:ext uri="{FF2B5EF4-FFF2-40B4-BE49-F238E27FC236}">
                <a16:creationId xmlns:a16="http://schemas.microsoft.com/office/drawing/2014/main" id="{4924E743-2665-003D-AAB6-EC4CBD0BF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839" y="4571509"/>
            <a:ext cx="478215" cy="4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Promoten Email schrijven Indringing cctv camera icon png Streven gelijkheid  Tien jaar">
            <a:extLst>
              <a:ext uri="{FF2B5EF4-FFF2-40B4-BE49-F238E27FC236}">
                <a16:creationId xmlns:a16="http://schemas.microsoft.com/office/drawing/2014/main" id="{5D804DA7-7A27-05FC-0271-A58A726B9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75" y="4577690"/>
            <a:ext cx="478215" cy="4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91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20D09-3790-6184-D868-728475EF5DF9}"/>
              </a:ext>
            </a:extLst>
          </p:cNvPr>
          <p:cNvSpPr txBox="1"/>
          <p:nvPr/>
        </p:nvSpPr>
        <p:spPr>
          <a:xfrm>
            <a:off x="4719667" y="661094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7CF8D04-BA5B-B2F1-B258-9E82AE87E7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-46000" contrast="-71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85" t="62255" r="63544" b="-156"/>
          <a:stretch/>
        </p:blipFill>
        <p:spPr>
          <a:xfrm>
            <a:off x="6409889" y="0"/>
            <a:ext cx="5782111" cy="6858000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FF3269FB-295F-60DA-EBAA-EA39345621A8}"/>
              </a:ext>
            </a:extLst>
          </p:cNvPr>
          <p:cNvSpPr txBox="1">
            <a:spLocks/>
          </p:cNvSpPr>
          <p:nvPr/>
        </p:nvSpPr>
        <p:spPr>
          <a:xfrm>
            <a:off x="689657" y="456747"/>
            <a:ext cx="6861070" cy="717082"/>
          </a:xfrm>
          <a:prstGeom prst="rect">
            <a:avLst/>
          </a:prstGeom>
        </p:spPr>
        <p:txBody>
          <a:bodyPr vert="horz" lIns="0" tIns="108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A black rifle with a black background&#10;&#10;Description automatically generated">
            <a:extLst>
              <a:ext uri="{FF2B5EF4-FFF2-40B4-BE49-F238E27FC236}">
                <a16:creationId xmlns:a16="http://schemas.microsoft.com/office/drawing/2014/main" id="{3B099EB3-AA5E-955B-5958-287700319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111545">
            <a:off x="3000084" y="1245697"/>
            <a:ext cx="7772400" cy="5551714"/>
          </a:xfrm>
          <a:prstGeom prst="rect">
            <a:avLst/>
          </a:prstGeom>
        </p:spPr>
      </p:pic>
      <p:pic>
        <p:nvPicPr>
          <p:cNvPr id="20" name="Picture 19" descr="A close up of a wooden handle&#10;&#10;Description automatically generated">
            <a:extLst>
              <a:ext uri="{FF2B5EF4-FFF2-40B4-BE49-F238E27FC236}">
                <a16:creationId xmlns:a16="http://schemas.microsoft.com/office/drawing/2014/main" id="{7EAD31EC-7B18-0D44-92E1-B169804D5F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670580">
            <a:off x="2431264" y="2273684"/>
            <a:ext cx="6933375" cy="265548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6CDC400-8570-3EB1-1D04-2F61899E84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1413" y="3112120"/>
            <a:ext cx="8499876" cy="21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ABA978-161A-B994-7826-EC77303AE48D}"/>
              </a:ext>
            </a:extLst>
          </p:cNvPr>
          <p:cNvSpPr txBox="1"/>
          <p:nvPr/>
        </p:nvSpPr>
        <p:spPr>
          <a:xfrm>
            <a:off x="100013" y="17145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BA3F2-6C6C-5BB5-3762-96CC10F46464}"/>
              </a:ext>
            </a:extLst>
          </p:cNvPr>
          <p:cNvSpPr txBox="1"/>
          <p:nvPr/>
        </p:nvSpPr>
        <p:spPr>
          <a:xfrm>
            <a:off x="187884" y="171450"/>
            <a:ext cx="169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BD0612"/>
                </a:solidFill>
              </a:rPr>
              <a:t>root@localhost</a:t>
            </a:r>
            <a:r>
              <a:rPr lang="cs-CZ" dirty="0"/>
              <a:t>:</a:t>
            </a:r>
          </a:p>
        </p:txBody>
      </p:sp>
      <p:pic>
        <p:nvPicPr>
          <p:cNvPr id="5" name="Picture 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876311F4-5B82-9EC5-6838-DDC660C36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C94BB-499A-52B9-1E4F-7B779B8CCE79}"/>
              </a:ext>
            </a:extLst>
          </p:cNvPr>
          <p:cNvSpPr txBox="1"/>
          <p:nvPr/>
        </p:nvSpPr>
        <p:spPr>
          <a:xfrm>
            <a:off x="1678190" y="17145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4EF88-3EAC-F5D0-FB8C-06BE5131E5F0}"/>
              </a:ext>
            </a:extLst>
          </p:cNvPr>
          <p:cNvSpPr txBox="1"/>
          <p:nvPr/>
        </p:nvSpPr>
        <p:spPr>
          <a:xfrm>
            <a:off x="1678190" y="17145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365E4-E867-4B56-1752-E3B1AB5EE986}"/>
              </a:ext>
            </a:extLst>
          </p:cNvPr>
          <p:cNvSpPr txBox="1"/>
          <p:nvPr/>
        </p:nvSpPr>
        <p:spPr>
          <a:xfrm>
            <a:off x="1782892" y="17145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clear</a:t>
            </a:r>
            <a:endParaRPr lang="cs-C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CEE30-6798-5AB5-CD28-C12F2A86C502}"/>
              </a:ext>
            </a:extLst>
          </p:cNvPr>
          <p:cNvSpPr txBox="1"/>
          <p:nvPr/>
        </p:nvSpPr>
        <p:spPr>
          <a:xfrm>
            <a:off x="2279182" y="17145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5274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3" presetClass="emph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3" presetClass="emph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5C47DB-78DA-439D-BAD1-CECA1A19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5C47DB-78DA-439D-BAD1-CECA1A19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1CE70C-2405-6E93-DA75-6341C0070DAB}"/>
              </a:ext>
            </a:extLst>
          </p:cNvPr>
          <p:cNvSpPr txBox="1"/>
          <p:nvPr/>
        </p:nvSpPr>
        <p:spPr>
          <a:xfrm>
            <a:off x="-2675046" y="7048263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20D09-3790-6184-D868-728475EF5DF9}"/>
              </a:ext>
            </a:extLst>
          </p:cNvPr>
          <p:cNvSpPr txBox="1"/>
          <p:nvPr/>
        </p:nvSpPr>
        <p:spPr>
          <a:xfrm>
            <a:off x="4719667" y="661094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>
              <a:lnSpc>
                <a:spcPts val="2700"/>
              </a:lnSpc>
            </a:pPr>
            <a:endParaRPr lang="cs-CZ" sz="240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E1B99216-E18E-3B28-95DC-81CA4527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door with code coming out of it&#10;&#10;Description automatically generated">
            <a:extLst>
              <a:ext uri="{FF2B5EF4-FFF2-40B4-BE49-F238E27FC236}">
                <a16:creationId xmlns:a16="http://schemas.microsoft.com/office/drawing/2014/main" id="{E8613895-8CB8-81BE-80DB-53C7891BE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15" name="Picture 14" descr="A green logo with black background&#10;&#10;Description automatically generated">
            <a:extLst>
              <a:ext uri="{FF2B5EF4-FFF2-40B4-BE49-F238E27FC236}">
                <a16:creationId xmlns:a16="http://schemas.microsoft.com/office/drawing/2014/main" id="{46F5592A-920B-D4F9-ED89-EE3CBDD4A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7899" y="6171516"/>
            <a:ext cx="515722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15669</TotalTime>
  <Words>1648</Words>
  <Application>Microsoft Macintosh PowerPoint</Application>
  <PresentationFormat>Širokoúhlá obrazovka</PresentationFormat>
  <Paragraphs>230</Paragraphs>
  <Slides>40</Slides>
  <Notes>31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Google Sans</vt:lpstr>
      <vt:lpstr>Source Sans Pro</vt:lpstr>
      <vt:lpstr>Office Theme</vt:lpstr>
      <vt:lpstr>think-cell Slide</vt:lpstr>
      <vt:lpstr>Prezentace aplikace PowerPoint</vt:lpstr>
      <vt:lpstr>Prezentace aplikace PowerPoint</vt:lpstr>
      <vt:lpstr>Prezentace aplikace PowerPoint</vt:lpstr>
      <vt:lpstr>Prezentace aplikace PowerPoint</vt:lpstr>
      <vt:lpstr>Network Detection &amp; Response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Kalabus</dc:creator>
  <cp:lastModifiedBy>Jiri Mazal</cp:lastModifiedBy>
  <cp:revision>37</cp:revision>
  <dcterms:created xsi:type="dcterms:W3CDTF">2023-08-22T10:05:13Z</dcterms:created>
  <dcterms:modified xsi:type="dcterms:W3CDTF">2024-04-04T04:50:48Z</dcterms:modified>
</cp:coreProperties>
</file>