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9"/>
  </p:notesMasterIdLst>
  <p:handoutMasterIdLst>
    <p:handoutMasterId r:id="rId20"/>
  </p:handoutMasterIdLst>
  <p:sldIdLst>
    <p:sldId id="262" r:id="rId2"/>
    <p:sldId id="279" r:id="rId3"/>
    <p:sldId id="282" r:id="rId4"/>
    <p:sldId id="266" r:id="rId5"/>
    <p:sldId id="284" r:id="rId6"/>
    <p:sldId id="286" r:id="rId7"/>
    <p:sldId id="283" r:id="rId8"/>
    <p:sldId id="287" r:id="rId9"/>
    <p:sldId id="288" r:id="rId10"/>
    <p:sldId id="289" r:id="rId11"/>
    <p:sldId id="290" r:id="rId12"/>
    <p:sldId id="291" r:id="rId13"/>
    <p:sldId id="292" r:id="rId14"/>
    <p:sldId id="295" r:id="rId15"/>
    <p:sldId id="296" r:id="rId16"/>
    <p:sldId id="297" r:id="rId17"/>
    <p:sldId id="29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939137F-8C4D-49E2-9CAF-7755FD21188F}">
          <p14:sldIdLst>
            <p14:sldId id="262"/>
            <p14:sldId id="279"/>
            <p14:sldId id="282"/>
            <p14:sldId id="266"/>
            <p14:sldId id="284"/>
            <p14:sldId id="286"/>
            <p14:sldId id="283"/>
            <p14:sldId id="287"/>
            <p14:sldId id="288"/>
            <p14:sldId id="289"/>
            <p14:sldId id="290"/>
            <p14:sldId id="291"/>
            <p14:sldId id="292"/>
            <p14:sldId id="295"/>
            <p14:sldId id="296"/>
            <p14:sldId id="297"/>
            <p14:sldId id="298"/>
          </p14:sldIdLst>
        </p14:section>
        <p14:section name="Ukázka všech šablon" id="{9B1AF885-4376-48B7-BD74-212604087D1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  <a:srgbClr val="E6E6E6"/>
    <a:srgbClr val="0033CC"/>
    <a:srgbClr val="F3F3F3"/>
    <a:srgbClr val="01488B"/>
    <a:srgbClr val="004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5111" autoAdjust="0"/>
  </p:normalViewPr>
  <p:slideViewPr>
    <p:cSldViewPr snapToGrid="0">
      <p:cViewPr varScale="1">
        <p:scale>
          <a:sx n="115" d="100"/>
          <a:sy n="115" d="100"/>
        </p:scale>
        <p:origin x="744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500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5CE42A9-6D4A-747F-00D7-5F1D3321C7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6ED5D2D-DD2A-BBAC-CDD2-BE85335158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6B777-1B99-469C-94C5-03A192504460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BAC8241-FEBE-F0A1-0AAE-55B9C48A61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177C13-9B6C-F338-897A-3A307A6CBF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0CC2F-CC15-4621-9369-7E0104096E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5443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BF31A-C396-401F-B081-603713283C43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650E7-0A02-479A-8E75-4A4C40A204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33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Většina outsourcovaných rolí a služeb, v plánu poskytovat vše „</a:t>
            </a:r>
            <a:r>
              <a:rPr lang="cs-CZ" dirty="0" err="1"/>
              <a:t>insourcovaně</a:t>
            </a:r>
            <a:r>
              <a:rPr lang="cs-CZ" dirty="0"/>
              <a:t>“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650E7-0A02-479A-8E75-4A4C40A204C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85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Zmínit, že je VDS je privátní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650E7-0A02-479A-8E75-4A4C40A204C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37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Zmínit, že tohle je logické schéma, okruhy se nezveřejňují.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650E7-0A02-479A-8E75-4A4C40A204C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41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4C04E223-4463-5653-2497-49BD410F58B7}"/>
              </a:ext>
            </a:extLst>
          </p:cNvPr>
          <p:cNvGrpSpPr/>
          <p:nvPr userDrawn="1"/>
        </p:nvGrpSpPr>
        <p:grpSpPr>
          <a:xfrm>
            <a:off x="530243" y="959059"/>
            <a:ext cx="8623468" cy="5898942"/>
            <a:chOff x="530243" y="959059"/>
            <a:chExt cx="8623468" cy="5898942"/>
          </a:xfrm>
        </p:grpSpPr>
        <p:pic>
          <p:nvPicPr>
            <p:cNvPr id="5" name="Obrázek 4" descr="Obsah obrázku kruh, Grafika, Symetrie, design&#10;&#10;Popis byl vytvořen automaticky">
              <a:extLst>
                <a:ext uri="{FF2B5EF4-FFF2-40B4-BE49-F238E27FC236}">
                  <a16:creationId xmlns:a16="http://schemas.microsoft.com/office/drawing/2014/main" id="{B3A5F482-89CA-ABA7-C856-AFCCF60BD4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8"/>
            <a:stretch/>
          </p:blipFill>
          <p:spPr>
            <a:xfrm>
              <a:off x="530243" y="959059"/>
              <a:ext cx="7653123" cy="5898942"/>
            </a:xfrm>
            <a:prstGeom prst="rect">
              <a:avLst/>
            </a:prstGeom>
          </p:spPr>
        </p:pic>
        <p:pic>
          <p:nvPicPr>
            <p:cNvPr id="3" name="Obrázek 2" descr="Obsah obrázku kruh, Grafika, Symetrie, design&#10;&#10;Popis byl vytvořen automaticky">
              <a:extLst>
                <a:ext uri="{FF2B5EF4-FFF2-40B4-BE49-F238E27FC236}">
                  <a16:creationId xmlns:a16="http://schemas.microsoft.com/office/drawing/2014/main" id="{B307CBBC-4B86-5AB1-42F9-F3F2714767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7" t="22705" r="-12679" b="47682"/>
            <a:stretch/>
          </p:blipFill>
          <p:spPr>
            <a:xfrm rot="10800000" flipH="1">
              <a:off x="4966570" y="4588625"/>
              <a:ext cx="4187141" cy="2269375"/>
            </a:xfrm>
            <a:prstGeom prst="rect">
              <a:avLst/>
            </a:prstGeom>
          </p:spPr>
        </p:pic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A5BBCE-5AB5-A7CE-9D7E-0F52F822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 descr="Obsah obrázku kruh, kompaktní disk, umění, snímek obrazovky&#10;&#10;Popis byl vytvořen automaticky">
            <a:extLst>
              <a:ext uri="{FF2B5EF4-FFF2-40B4-BE49-F238E27FC236}">
                <a16:creationId xmlns:a16="http://schemas.microsoft.com/office/drawing/2014/main" id="{237E85AD-8662-064D-27D9-9AD40BC3C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1163540" cy="6858000"/>
          </a:xfrm>
          <a:prstGeom prst="rect">
            <a:avLst/>
          </a:prstGeom>
        </p:spPr>
      </p:pic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D0963292-368C-7FFC-5855-1EF3AFBF7B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0588" y="4366517"/>
            <a:ext cx="5712431" cy="1499751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cs-CZ" dirty="0"/>
              <a:t>(Název Prezentace) </a:t>
            </a:r>
          </a:p>
        </p:txBody>
      </p:sp>
      <p:sp>
        <p:nvSpPr>
          <p:cNvPr id="16" name="Zástupný text 14">
            <a:extLst>
              <a:ext uri="{FF2B5EF4-FFF2-40B4-BE49-F238E27FC236}">
                <a16:creationId xmlns:a16="http://schemas.microsoft.com/office/drawing/2014/main" id="{2DC9CE4C-B1BB-6DE7-CC12-EC0B9F2E94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0588" y="5866268"/>
            <a:ext cx="5712431" cy="60010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cs-CZ" dirty="0"/>
              <a:t>(Podnadpis </a:t>
            </a:r>
            <a:r>
              <a:rPr lang="cs-CZ" dirty="0" err="1"/>
              <a:t>Podnadpis</a:t>
            </a:r>
            <a:r>
              <a:rPr lang="cs-CZ" dirty="0"/>
              <a:t> Podnadpis)</a:t>
            </a:r>
          </a:p>
        </p:txBody>
      </p:sp>
      <p:sp>
        <p:nvSpPr>
          <p:cNvPr id="17" name="Zástupný text 14">
            <a:extLst>
              <a:ext uri="{FF2B5EF4-FFF2-40B4-BE49-F238E27FC236}">
                <a16:creationId xmlns:a16="http://schemas.microsoft.com/office/drawing/2014/main" id="{3C8701E8-8AC9-3AC7-57AC-952CBCF6E6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985" y="3346916"/>
            <a:ext cx="7050087" cy="43845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cs-CZ" dirty="0"/>
              <a:t>(Jméno Příjmení)</a:t>
            </a:r>
          </a:p>
        </p:txBody>
      </p:sp>
      <p:sp>
        <p:nvSpPr>
          <p:cNvPr id="18" name="Zástupný text 14">
            <a:extLst>
              <a:ext uri="{FF2B5EF4-FFF2-40B4-BE49-F238E27FC236}">
                <a16:creationId xmlns:a16="http://schemas.microsoft.com/office/drawing/2014/main" id="{A5A03259-6223-3350-A0DE-FFF7E6A620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985" y="3785372"/>
            <a:ext cx="7050087" cy="43845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cs-CZ" dirty="0"/>
              <a:t>(Datum </a:t>
            </a:r>
            <a:r>
              <a:rPr lang="cs-CZ" dirty="0" err="1"/>
              <a:t>Datum</a:t>
            </a:r>
            <a:r>
              <a:rPr lang="cs-CZ" dirty="0"/>
              <a:t> Datum)</a:t>
            </a:r>
          </a:p>
        </p:txBody>
      </p:sp>
    </p:spTree>
    <p:extLst>
      <p:ext uri="{BB962C8B-B14F-4D97-AF65-F5344CB8AC3E}">
        <p14:creationId xmlns:p14="http://schemas.microsoft.com/office/powerpoint/2010/main" val="67848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 fotka na straně (vlev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Volný tvar: obrazec 33">
            <a:extLst>
              <a:ext uri="{FF2B5EF4-FFF2-40B4-BE49-F238E27FC236}">
                <a16:creationId xmlns:a16="http://schemas.microsoft.com/office/drawing/2014/main" id="{870C6FEF-CDC2-107E-FDC4-DCEDE362084A}"/>
              </a:ext>
            </a:extLst>
          </p:cNvPr>
          <p:cNvSpPr/>
          <p:nvPr userDrawn="1"/>
        </p:nvSpPr>
        <p:spPr>
          <a:xfrm>
            <a:off x="3428265" y="3"/>
            <a:ext cx="2354347" cy="6858001"/>
          </a:xfrm>
          <a:custGeom>
            <a:avLst/>
            <a:gdLst>
              <a:gd name="connsiteX0" fmla="*/ 0 w 2354346"/>
              <a:gd name="connsiteY0" fmla="*/ 0 h 6858001"/>
              <a:gd name="connsiteX1" fmla="*/ 2040254 w 2354346"/>
              <a:gd name="connsiteY1" fmla="*/ 0 h 6858001"/>
              <a:gd name="connsiteX2" fmla="*/ 2079669 w 2354346"/>
              <a:gd name="connsiteY2" fmla="*/ 108184 h 6858001"/>
              <a:gd name="connsiteX3" fmla="*/ 2354346 w 2354346"/>
              <a:gd name="connsiteY3" fmla="*/ 2005340 h 6858001"/>
              <a:gd name="connsiteX4" fmla="*/ 760452 w 2354346"/>
              <a:gd name="connsiteY4" fmla="*/ 6531262 h 6858001"/>
              <a:gd name="connsiteX5" fmla="*/ 516305 w 2354346"/>
              <a:gd name="connsiteY5" fmla="*/ 6858001 h 6858001"/>
              <a:gd name="connsiteX6" fmla="*/ 0 w 2354346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4346" h="6858001">
                <a:moveTo>
                  <a:pt x="0" y="0"/>
                </a:moveTo>
                <a:lnTo>
                  <a:pt x="2040254" y="0"/>
                </a:lnTo>
                <a:lnTo>
                  <a:pt x="2079669" y="108184"/>
                </a:lnTo>
                <a:cubicBezTo>
                  <a:pt x="2261299" y="731954"/>
                  <a:pt x="2354346" y="1364857"/>
                  <a:pt x="2354346" y="2005340"/>
                </a:cubicBezTo>
                <a:cubicBezTo>
                  <a:pt x="2354346" y="3566516"/>
                  <a:pt x="1801532" y="5082661"/>
                  <a:pt x="760452" y="6531262"/>
                </a:cubicBezTo>
                <a:lnTo>
                  <a:pt x="51630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FECF3C68-E3E8-C875-B373-ACADAC7F3C3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" y="0"/>
            <a:ext cx="4944411" cy="6858000"/>
          </a:xfrm>
          <a:custGeom>
            <a:avLst/>
            <a:gdLst>
              <a:gd name="connsiteX0" fmla="*/ 0 w 4944410"/>
              <a:gd name="connsiteY0" fmla="*/ 0 h 6858000"/>
              <a:gd name="connsiteX1" fmla="*/ 4599084 w 4944410"/>
              <a:gd name="connsiteY1" fmla="*/ 0 h 6858000"/>
              <a:gd name="connsiteX2" fmla="*/ 4689641 w 4944410"/>
              <a:gd name="connsiteY2" fmla="*/ 326374 h 6858000"/>
              <a:gd name="connsiteX3" fmla="*/ 4944410 w 4944410"/>
              <a:gd name="connsiteY3" fmla="*/ 2396210 h 6858000"/>
              <a:gd name="connsiteX4" fmla="*/ 3772849 w 4944410"/>
              <a:gd name="connsiteY4" fmla="*/ 6690802 h 6858000"/>
              <a:gd name="connsiteX5" fmla="*/ 3668116 w 4944410"/>
              <a:gd name="connsiteY5" fmla="*/ 6858000 h 6858000"/>
              <a:gd name="connsiteX6" fmla="*/ 0 w 49444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4410" h="6858000">
                <a:moveTo>
                  <a:pt x="0" y="0"/>
                </a:moveTo>
                <a:lnTo>
                  <a:pt x="4599084" y="0"/>
                </a:lnTo>
                <a:lnTo>
                  <a:pt x="4689641" y="326374"/>
                </a:lnTo>
                <a:cubicBezTo>
                  <a:pt x="4855956" y="987948"/>
                  <a:pt x="4944410" y="1681507"/>
                  <a:pt x="4944410" y="2396210"/>
                </a:cubicBezTo>
                <a:cubicBezTo>
                  <a:pt x="4944410" y="3968557"/>
                  <a:pt x="4516292" y="5438567"/>
                  <a:pt x="3772849" y="6690802"/>
                </a:cubicBezTo>
                <a:lnTo>
                  <a:pt x="3668116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	</a:t>
            </a:r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AB9E92F2-E70B-C356-ADDF-0549A3E1A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147" y="404813"/>
            <a:ext cx="6435941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A835261D-C496-1A6A-EDE6-F76F2BFF7C9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13149" y="1061462"/>
            <a:ext cx="6435941" cy="340953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93639890-620E-85E8-B6C8-D8848596C9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13147" y="1588169"/>
            <a:ext cx="6435941" cy="486501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90651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va texty a fotka na straně (vprav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Volný tvar: obrazec 33">
            <a:extLst>
              <a:ext uri="{FF2B5EF4-FFF2-40B4-BE49-F238E27FC236}">
                <a16:creationId xmlns:a16="http://schemas.microsoft.com/office/drawing/2014/main" id="{870C6FEF-CDC2-107E-FDC4-DCEDE362084A}"/>
              </a:ext>
            </a:extLst>
          </p:cNvPr>
          <p:cNvSpPr/>
          <p:nvPr userDrawn="1"/>
        </p:nvSpPr>
        <p:spPr>
          <a:xfrm flipH="1">
            <a:off x="8999453" y="-1"/>
            <a:ext cx="2354347" cy="6858001"/>
          </a:xfrm>
          <a:custGeom>
            <a:avLst/>
            <a:gdLst>
              <a:gd name="connsiteX0" fmla="*/ 0 w 2354346"/>
              <a:gd name="connsiteY0" fmla="*/ 0 h 6858001"/>
              <a:gd name="connsiteX1" fmla="*/ 2040254 w 2354346"/>
              <a:gd name="connsiteY1" fmla="*/ 0 h 6858001"/>
              <a:gd name="connsiteX2" fmla="*/ 2079669 w 2354346"/>
              <a:gd name="connsiteY2" fmla="*/ 108184 h 6858001"/>
              <a:gd name="connsiteX3" fmla="*/ 2354346 w 2354346"/>
              <a:gd name="connsiteY3" fmla="*/ 2005340 h 6858001"/>
              <a:gd name="connsiteX4" fmla="*/ 760452 w 2354346"/>
              <a:gd name="connsiteY4" fmla="*/ 6531262 h 6858001"/>
              <a:gd name="connsiteX5" fmla="*/ 516305 w 2354346"/>
              <a:gd name="connsiteY5" fmla="*/ 6858001 h 6858001"/>
              <a:gd name="connsiteX6" fmla="*/ 0 w 2354346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4346" h="6858001">
                <a:moveTo>
                  <a:pt x="0" y="0"/>
                </a:moveTo>
                <a:lnTo>
                  <a:pt x="2040254" y="0"/>
                </a:lnTo>
                <a:lnTo>
                  <a:pt x="2079669" y="108184"/>
                </a:lnTo>
                <a:cubicBezTo>
                  <a:pt x="2261299" y="731954"/>
                  <a:pt x="2354346" y="1364857"/>
                  <a:pt x="2354346" y="2005340"/>
                </a:cubicBezTo>
                <a:cubicBezTo>
                  <a:pt x="2354346" y="3566516"/>
                  <a:pt x="1801532" y="5082661"/>
                  <a:pt x="760452" y="6531262"/>
                </a:cubicBezTo>
                <a:lnTo>
                  <a:pt x="51630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38F1B95-D171-DD18-8311-2A89F2BB79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flipH="1">
            <a:off x="9719796" y="0"/>
            <a:ext cx="2472205" cy="6858000"/>
          </a:xfrm>
          <a:custGeom>
            <a:avLst/>
            <a:gdLst>
              <a:gd name="connsiteX0" fmla="*/ 2126879 w 2472205"/>
              <a:gd name="connsiteY0" fmla="*/ 0 h 6858000"/>
              <a:gd name="connsiteX1" fmla="*/ 0 w 2472205"/>
              <a:gd name="connsiteY1" fmla="*/ 0 h 6858000"/>
              <a:gd name="connsiteX2" fmla="*/ 0 w 2472205"/>
              <a:gd name="connsiteY2" fmla="*/ 6858000 h 6858000"/>
              <a:gd name="connsiteX3" fmla="*/ 1195911 w 2472205"/>
              <a:gd name="connsiteY3" fmla="*/ 6858000 h 6858000"/>
              <a:gd name="connsiteX4" fmla="*/ 1300644 w 2472205"/>
              <a:gd name="connsiteY4" fmla="*/ 6690802 h 6858000"/>
              <a:gd name="connsiteX5" fmla="*/ 2472205 w 2472205"/>
              <a:gd name="connsiteY5" fmla="*/ 2396210 h 6858000"/>
              <a:gd name="connsiteX6" fmla="*/ 2217436 w 2472205"/>
              <a:gd name="connsiteY6" fmla="*/ 3263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2205" h="6858000">
                <a:moveTo>
                  <a:pt x="2126879" y="0"/>
                </a:moveTo>
                <a:lnTo>
                  <a:pt x="0" y="0"/>
                </a:lnTo>
                <a:lnTo>
                  <a:pt x="0" y="6858000"/>
                </a:lnTo>
                <a:lnTo>
                  <a:pt x="1195911" y="6858000"/>
                </a:lnTo>
                <a:lnTo>
                  <a:pt x="1300644" y="6690802"/>
                </a:lnTo>
                <a:cubicBezTo>
                  <a:pt x="2044087" y="5438567"/>
                  <a:pt x="2472205" y="3968557"/>
                  <a:pt x="2472205" y="2396210"/>
                </a:cubicBezTo>
                <a:cubicBezTo>
                  <a:pt x="2472205" y="1681507"/>
                  <a:pt x="2383751" y="987948"/>
                  <a:pt x="2217436" y="32637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	</a:t>
            </a:r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endParaRPr lang="cs-CZ" dirty="0"/>
          </a:p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AB9E92F2-E70B-C356-ADDF-0549A3E1A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404813"/>
            <a:ext cx="9057223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A835261D-C496-1A6A-EDE6-F76F2BFF7C9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2914" y="1061462"/>
            <a:ext cx="9057223" cy="340953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93639890-620E-85E8-B6C8-D8848596C9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914" y="1588167"/>
            <a:ext cx="4341737" cy="486501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D36BA3B7-0FB3-1DCB-29DB-0E61AEBCB6C7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5158399" y="1592263"/>
            <a:ext cx="4341737" cy="486501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2781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va texty a fotka na straně (vlev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315278F0-43C4-9279-A581-CB184D1B978B}"/>
              </a:ext>
            </a:extLst>
          </p:cNvPr>
          <p:cNvSpPr/>
          <p:nvPr userDrawn="1"/>
        </p:nvSpPr>
        <p:spPr>
          <a:xfrm flipH="1">
            <a:off x="1221353" y="-3620"/>
            <a:ext cx="1359248" cy="6861620"/>
          </a:xfrm>
          <a:custGeom>
            <a:avLst/>
            <a:gdLst>
              <a:gd name="connsiteX0" fmla="*/ 1582379 w 2583540"/>
              <a:gd name="connsiteY0" fmla="*/ 0 h 6861620"/>
              <a:gd name="connsiteX1" fmla="*/ 2544241 w 2583540"/>
              <a:gd name="connsiteY1" fmla="*/ 0 h 6861620"/>
              <a:gd name="connsiteX2" fmla="*/ 2546164 w 2583540"/>
              <a:gd name="connsiteY2" fmla="*/ 18237 h 6861620"/>
              <a:gd name="connsiteX3" fmla="*/ 2583540 w 2583540"/>
              <a:gd name="connsiteY3" fmla="*/ 848579 h 6861620"/>
              <a:gd name="connsiteX4" fmla="*/ 646800 w 2583540"/>
              <a:gd name="connsiteY4" fmla="*/ 6555449 h 6861620"/>
              <a:gd name="connsiteX5" fmla="*/ 410569 w 2583540"/>
              <a:gd name="connsiteY5" fmla="*/ 6861620 h 6861620"/>
              <a:gd name="connsiteX6" fmla="*/ 0 w 2583540"/>
              <a:gd name="connsiteY6" fmla="*/ 6861620 h 6861620"/>
              <a:gd name="connsiteX7" fmla="*/ 167331 w 2583540"/>
              <a:gd name="connsiteY7" fmla="*/ 6628441 h 6861620"/>
              <a:gd name="connsiteX8" fmla="*/ 1740647 w 2583540"/>
              <a:gd name="connsiteY8" fmla="*/ 1643888 h 6861620"/>
              <a:gd name="connsiteX9" fmla="*/ 1589269 w 2583540"/>
              <a:gd name="connsiteY9" fmla="*/ 33403 h 686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3540" h="6861620">
                <a:moveTo>
                  <a:pt x="1582379" y="0"/>
                </a:moveTo>
                <a:lnTo>
                  <a:pt x="2544241" y="0"/>
                </a:lnTo>
                <a:lnTo>
                  <a:pt x="2546164" y="18237"/>
                </a:lnTo>
                <a:cubicBezTo>
                  <a:pt x="2570930" y="292284"/>
                  <a:pt x="2583540" y="569191"/>
                  <a:pt x="2583540" y="848579"/>
                </a:cubicBezTo>
                <a:cubicBezTo>
                  <a:pt x="2583540" y="2943987"/>
                  <a:pt x="1874254" y="4899914"/>
                  <a:pt x="646800" y="6555449"/>
                </a:cubicBezTo>
                <a:lnTo>
                  <a:pt x="410569" y="6861620"/>
                </a:lnTo>
                <a:lnTo>
                  <a:pt x="0" y="6861620"/>
                </a:lnTo>
                <a:lnTo>
                  <a:pt x="167331" y="6628441"/>
                </a:lnTo>
                <a:cubicBezTo>
                  <a:pt x="1164457" y="5182446"/>
                  <a:pt x="1740647" y="3474080"/>
                  <a:pt x="1740647" y="1643888"/>
                </a:cubicBezTo>
                <a:cubicBezTo>
                  <a:pt x="1740647" y="1094830"/>
                  <a:pt x="1688790" y="556737"/>
                  <a:pt x="1589269" y="33403"/>
                </a:cubicBezTo>
                <a:close/>
              </a:path>
            </a:pathLst>
          </a:cu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65473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1C29621E-1F30-65EA-622F-105DDB64310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" y="0"/>
            <a:ext cx="2354347" cy="6858000"/>
          </a:xfrm>
          <a:custGeom>
            <a:avLst/>
            <a:gdLst>
              <a:gd name="connsiteX0" fmla="*/ 4045362 w 6096002"/>
              <a:gd name="connsiteY0" fmla="*/ 0 h 6858000"/>
              <a:gd name="connsiteX1" fmla="*/ 0 w 6096002"/>
              <a:gd name="connsiteY1" fmla="*/ 0 h 6858000"/>
              <a:gd name="connsiteX2" fmla="*/ 0 w 6096002"/>
              <a:gd name="connsiteY2" fmla="*/ 6858000 h 6858000"/>
              <a:gd name="connsiteX3" fmla="*/ 6096002 w 6096002"/>
              <a:gd name="connsiteY3" fmla="*/ 6858000 h 6858000"/>
              <a:gd name="connsiteX4" fmla="*/ 6096002 w 6096002"/>
              <a:gd name="connsiteY4" fmla="*/ 6793942 h 6858000"/>
              <a:gd name="connsiteX5" fmla="*/ 5896405 w 6096002"/>
              <a:gd name="connsiteY5" fmla="*/ 6557746 h 6858000"/>
              <a:gd name="connsiteX6" fmla="*/ 3952776 w 6096002"/>
              <a:gd name="connsiteY6" fmla="*/ 1203212 h 6858000"/>
              <a:gd name="connsiteX7" fmla="*/ 4011533 w 6096002"/>
              <a:gd name="connsiteY7" fmla="*/ 2240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2" h="6858000">
                <a:moveTo>
                  <a:pt x="4045362" y="0"/>
                </a:moveTo>
                <a:lnTo>
                  <a:pt x="0" y="0"/>
                </a:lnTo>
                <a:lnTo>
                  <a:pt x="0" y="6858000"/>
                </a:lnTo>
                <a:lnTo>
                  <a:pt x="6096002" y="6858000"/>
                </a:lnTo>
                <a:lnTo>
                  <a:pt x="6096002" y="6793942"/>
                </a:lnTo>
                <a:lnTo>
                  <a:pt x="5896405" y="6557746"/>
                </a:lnTo>
                <a:cubicBezTo>
                  <a:pt x="4669299" y="5029264"/>
                  <a:pt x="3952776" y="3186652"/>
                  <a:pt x="3952776" y="1203212"/>
                </a:cubicBezTo>
                <a:cubicBezTo>
                  <a:pt x="3952776" y="872639"/>
                  <a:pt x="3972680" y="545977"/>
                  <a:pt x="4011533" y="22403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 algn="r"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5E89AD-029B-D64A-36D0-AD4323FA9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1314" y="404813"/>
            <a:ext cx="7956630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499FD2-DE35-0984-3ED6-84D0A507B0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91316" y="1070581"/>
            <a:ext cx="7956630" cy="379453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D133FFFF-C8DC-3CD5-0E90-3537D59D65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91316" y="1597026"/>
            <a:ext cx="4588059" cy="485616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554F3D5D-86D0-96B5-E3E1-72120E3E7438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161028" y="1592263"/>
            <a:ext cx="4588059" cy="485616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185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wat analý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ál 35">
            <a:extLst>
              <a:ext uri="{FF2B5EF4-FFF2-40B4-BE49-F238E27FC236}">
                <a16:creationId xmlns:a16="http://schemas.microsoft.com/office/drawing/2014/main" id="{FA26FD64-F50F-8217-E0F0-D9458203CEBA}"/>
              </a:ext>
            </a:extLst>
          </p:cNvPr>
          <p:cNvSpPr/>
          <p:nvPr userDrawn="1"/>
        </p:nvSpPr>
        <p:spPr>
          <a:xfrm>
            <a:off x="4447730" y="4233236"/>
            <a:ext cx="1736908" cy="1714669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3" name="Obrázek 2" descr="Obsah obrázku kruh, kompaktní disk, umění, snímek obrazovky&#10;&#10;Popis byl vytvořen automaticky">
            <a:extLst>
              <a:ext uri="{FF2B5EF4-FFF2-40B4-BE49-F238E27FC236}">
                <a16:creationId xmlns:a16="http://schemas.microsoft.com/office/drawing/2014/main" id="{B2865B29-D186-BB60-C53B-0DA07ADBF4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287" y="1793191"/>
            <a:ext cx="4740135" cy="373363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EB6D253-E0DC-640D-623B-946CB44A8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1635" y="417316"/>
            <a:ext cx="8068732" cy="656649"/>
          </a:xfrm>
        </p:spPr>
        <p:txBody>
          <a:bodyPr rtlCol="0" anchor="b" anchorCtr="0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EC544A2B-4048-0705-305D-026098A3C5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9019" y="3732019"/>
            <a:ext cx="2729437" cy="340953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417F624D-97B0-2F1D-1795-790940E090CF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442914" y="1431848"/>
            <a:ext cx="3659080" cy="2286578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21" name="Podnadpis 2">
            <a:extLst>
              <a:ext uri="{FF2B5EF4-FFF2-40B4-BE49-F238E27FC236}">
                <a16:creationId xmlns:a16="http://schemas.microsoft.com/office/drawing/2014/main" id="{06CC80DF-D860-0F74-C91B-3E80795759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9019" y="1082432"/>
            <a:ext cx="2731999" cy="340953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4FCDCB71-9B2F-8AEB-83B2-3E56A0827144}"/>
              </a:ext>
            </a:extLst>
          </p:cNvPr>
          <p:cNvSpPr>
            <a:spLocks noGrp="1"/>
          </p:cNvSpPr>
          <p:nvPr>
            <p:ph sz="half" idx="39" hasCustomPrompt="1"/>
          </p:nvPr>
        </p:nvSpPr>
        <p:spPr>
          <a:xfrm>
            <a:off x="8086699" y="4067849"/>
            <a:ext cx="3655764" cy="2359246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23" name="Podnadpis 2">
            <a:extLst>
              <a:ext uri="{FF2B5EF4-FFF2-40B4-BE49-F238E27FC236}">
                <a16:creationId xmlns:a16="http://schemas.microsoft.com/office/drawing/2014/main" id="{C7309881-63E2-4F90-2AC1-0BCCA6003DF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77654" y="3718430"/>
            <a:ext cx="2800001" cy="340953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25" name="Podnadpis 2">
            <a:extLst>
              <a:ext uri="{FF2B5EF4-FFF2-40B4-BE49-F238E27FC236}">
                <a16:creationId xmlns:a16="http://schemas.microsoft.com/office/drawing/2014/main" id="{A6CD96C6-12E8-BC0B-E2B5-AB26007321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80213" y="1082431"/>
            <a:ext cx="2797439" cy="332487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29" name="Grafika 18" title="Šipka u pokynů k šabloně">
            <a:extLst>
              <a:ext uri="{FF2B5EF4-FFF2-40B4-BE49-F238E27FC236}">
                <a16:creationId xmlns:a16="http://schemas.microsoft.com/office/drawing/2014/main" id="{ED8D6F30-99C6-A012-BEC9-6AFFB8F33B04}"/>
              </a:ext>
            </a:extLst>
          </p:cNvPr>
          <p:cNvSpPr/>
          <p:nvPr userDrawn="1"/>
        </p:nvSpPr>
        <p:spPr>
          <a:xfrm rot="10800000" flipV="1">
            <a:off x="4180001" y="1269997"/>
            <a:ext cx="916595" cy="760934"/>
          </a:xfrm>
          <a:custGeom>
            <a:avLst/>
            <a:gdLst>
              <a:gd name="connsiteX0" fmla="*/ 27380 w 542925"/>
              <a:gd name="connsiteY0" fmla="*/ 669232 h 676275"/>
              <a:gd name="connsiteX1" fmla="*/ 138823 w 542925"/>
              <a:gd name="connsiteY1" fmla="*/ 376814 h 676275"/>
              <a:gd name="connsiteX2" fmla="*/ 352183 w 542925"/>
              <a:gd name="connsiteY2" fmla="*/ 147262 h 676275"/>
              <a:gd name="connsiteX3" fmla="*/ 485533 w 542925"/>
              <a:gd name="connsiteY3" fmla="*/ 68204 h 676275"/>
              <a:gd name="connsiteX4" fmla="*/ 469340 w 542925"/>
              <a:gd name="connsiteY4" fmla="*/ 96779 h 676275"/>
              <a:gd name="connsiteX5" fmla="*/ 416953 w 542925"/>
              <a:gd name="connsiteY5" fmla="*/ 192029 h 676275"/>
              <a:gd name="connsiteX6" fmla="*/ 433145 w 542925"/>
              <a:gd name="connsiteY6" fmla="*/ 216794 h 676275"/>
              <a:gd name="connsiteX7" fmla="*/ 484580 w 542925"/>
              <a:gd name="connsiteY7" fmla="*/ 124402 h 676275"/>
              <a:gd name="connsiteX8" fmla="*/ 509345 w 542925"/>
              <a:gd name="connsiteY8" fmla="*/ 78682 h 676275"/>
              <a:gd name="connsiteX9" fmla="*/ 536015 w 542925"/>
              <a:gd name="connsiteY9" fmla="*/ 37724 h 676275"/>
              <a:gd name="connsiteX10" fmla="*/ 524585 w 542925"/>
              <a:gd name="connsiteY10" fmla="*/ 7244 h 676275"/>
              <a:gd name="connsiteX11" fmla="*/ 297890 w 542925"/>
              <a:gd name="connsiteY11" fmla="*/ 39629 h 676275"/>
              <a:gd name="connsiteX12" fmla="*/ 307415 w 542925"/>
              <a:gd name="connsiteY12" fmla="*/ 71062 h 676275"/>
              <a:gd name="connsiteX13" fmla="*/ 436003 w 542925"/>
              <a:gd name="connsiteY13" fmla="*/ 54869 h 676275"/>
              <a:gd name="connsiteX14" fmla="*/ 233120 w 542925"/>
              <a:gd name="connsiteY14" fmla="*/ 208222 h 676275"/>
              <a:gd name="connsiteX15" fmla="*/ 57860 w 542925"/>
              <a:gd name="connsiteY15" fmla="*/ 473969 h 676275"/>
              <a:gd name="connsiteX16" fmla="*/ 7378 w 542925"/>
              <a:gd name="connsiteY16" fmla="*/ 648277 h 676275"/>
              <a:gd name="connsiteX17" fmla="*/ 14045 w 542925"/>
              <a:gd name="connsiteY17" fmla="*/ 670184 h 676275"/>
              <a:gd name="connsiteX18" fmla="*/ 27380 w 542925"/>
              <a:gd name="connsiteY18" fmla="*/ 669232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2925" h="676275">
                <a:moveTo>
                  <a:pt x="27380" y="669232"/>
                </a:moveTo>
                <a:cubicBezTo>
                  <a:pt x="44525" y="565409"/>
                  <a:pt x="83578" y="465397"/>
                  <a:pt x="138823" y="376814"/>
                </a:cubicBezTo>
                <a:cubicBezTo>
                  <a:pt x="195020" y="288232"/>
                  <a:pt x="267410" y="209174"/>
                  <a:pt x="352183" y="147262"/>
                </a:cubicBezTo>
                <a:cubicBezTo>
                  <a:pt x="394093" y="116782"/>
                  <a:pt x="438860" y="90112"/>
                  <a:pt x="485533" y="68204"/>
                </a:cubicBezTo>
                <a:cubicBezTo>
                  <a:pt x="479818" y="77729"/>
                  <a:pt x="475055" y="87254"/>
                  <a:pt x="469340" y="96779"/>
                </a:cubicBezTo>
                <a:cubicBezTo>
                  <a:pt x="452195" y="128212"/>
                  <a:pt x="434098" y="160597"/>
                  <a:pt x="416953" y="192029"/>
                </a:cubicBezTo>
                <a:cubicBezTo>
                  <a:pt x="412190" y="201554"/>
                  <a:pt x="425525" y="230129"/>
                  <a:pt x="433145" y="216794"/>
                </a:cubicBezTo>
                <a:cubicBezTo>
                  <a:pt x="450290" y="186314"/>
                  <a:pt x="467435" y="154882"/>
                  <a:pt x="484580" y="124402"/>
                </a:cubicBezTo>
                <a:cubicBezTo>
                  <a:pt x="493153" y="109162"/>
                  <a:pt x="501725" y="93922"/>
                  <a:pt x="509345" y="78682"/>
                </a:cubicBezTo>
                <a:cubicBezTo>
                  <a:pt x="516965" y="64394"/>
                  <a:pt x="523633" y="48202"/>
                  <a:pt x="536015" y="37724"/>
                </a:cubicBezTo>
                <a:cubicBezTo>
                  <a:pt x="543635" y="31057"/>
                  <a:pt x="535063" y="5339"/>
                  <a:pt x="524585" y="7244"/>
                </a:cubicBezTo>
                <a:cubicBezTo>
                  <a:pt x="449338" y="21532"/>
                  <a:pt x="374090" y="32009"/>
                  <a:pt x="297890" y="39629"/>
                </a:cubicBezTo>
                <a:cubicBezTo>
                  <a:pt x="287413" y="40582"/>
                  <a:pt x="295033" y="72967"/>
                  <a:pt x="307415" y="71062"/>
                </a:cubicBezTo>
                <a:cubicBezTo>
                  <a:pt x="350278" y="66299"/>
                  <a:pt x="393140" y="61537"/>
                  <a:pt x="436003" y="54869"/>
                </a:cubicBezTo>
                <a:cubicBezTo>
                  <a:pt x="360755" y="94874"/>
                  <a:pt x="292175" y="147262"/>
                  <a:pt x="233120" y="208222"/>
                </a:cubicBezTo>
                <a:cubicBezTo>
                  <a:pt x="158825" y="284422"/>
                  <a:pt x="98818" y="375862"/>
                  <a:pt x="57860" y="473969"/>
                </a:cubicBezTo>
                <a:cubicBezTo>
                  <a:pt x="35000" y="530167"/>
                  <a:pt x="17855" y="588269"/>
                  <a:pt x="7378" y="648277"/>
                </a:cubicBezTo>
                <a:cubicBezTo>
                  <a:pt x="6425" y="655897"/>
                  <a:pt x="8330" y="665422"/>
                  <a:pt x="14045" y="670184"/>
                </a:cubicBezTo>
                <a:cubicBezTo>
                  <a:pt x="20713" y="676852"/>
                  <a:pt x="25475" y="675899"/>
                  <a:pt x="27380" y="669232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cs-CZ" sz="1800">
              <a:solidFill>
                <a:schemeClr val="tx2"/>
              </a:solidFill>
            </a:endParaRPr>
          </a:p>
        </p:txBody>
      </p:sp>
      <p:sp>
        <p:nvSpPr>
          <p:cNvPr id="33" name="Grafika 18" title="Šipka u pokynů k šabloně">
            <a:extLst>
              <a:ext uri="{FF2B5EF4-FFF2-40B4-BE49-F238E27FC236}">
                <a16:creationId xmlns:a16="http://schemas.microsoft.com/office/drawing/2014/main" id="{614FC1B2-4717-02A8-CB8B-0790D4FDC988}"/>
              </a:ext>
            </a:extLst>
          </p:cNvPr>
          <p:cNvSpPr/>
          <p:nvPr userDrawn="1"/>
        </p:nvSpPr>
        <p:spPr>
          <a:xfrm rot="10800000" flipH="1" flipV="1">
            <a:off x="7095409" y="1270234"/>
            <a:ext cx="916595" cy="760934"/>
          </a:xfrm>
          <a:custGeom>
            <a:avLst/>
            <a:gdLst>
              <a:gd name="connsiteX0" fmla="*/ 27380 w 542925"/>
              <a:gd name="connsiteY0" fmla="*/ 669232 h 676275"/>
              <a:gd name="connsiteX1" fmla="*/ 138823 w 542925"/>
              <a:gd name="connsiteY1" fmla="*/ 376814 h 676275"/>
              <a:gd name="connsiteX2" fmla="*/ 352183 w 542925"/>
              <a:gd name="connsiteY2" fmla="*/ 147262 h 676275"/>
              <a:gd name="connsiteX3" fmla="*/ 485533 w 542925"/>
              <a:gd name="connsiteY3" fmla="*/ 68204 h 676275"/>
              <a:gd name="connsiteX4" fmla="*/ 469340 w 542925"/>
              <a:gd name="connsiteY4" fmla="*/ 96779 h 676275"/>
              <a:gd name="connsiteX5" fmla="*/ 416953 w 542925"/>
              <a:gd name="connsiteY5" fmla="*/ 192029 h 676275"/>
              <a:gd name="connsiteX6" fmla="*/ 433145 w 542925"/>
              <a:gd name="connsiteY6" fmla="*/ 216794 h 676275"/>
              <a:gd name="connsiteX7" fmla="*/ 484580 w 542925"/>
              <a:gd name="connsiteY7" fmla="*/ 124402 h 676275"/>
              <a:gd name="connsiteX8" fmla="*/ 509345 w 542925"/>
              <a:gd name="connsiteY8" fmla="*/ 78682 h 676275"/>
              <a:gd name="connsiteX9" fmla="*/ 536015 w 542925"/>
              <a:gd name="connsiteY9" fmla="*/ 37724 h 676275"/>
              <a:gd name="connsiteX10" fmla="*/ 524585 w 542925"/>
              <a:gd name="connsiteY10" fmla="*/ 7244 h 676275"/>
              <a:gd name="connsiteX11" fmla="*/ 297890 w 542925"/>
              <a:gd name="connsiteY11" fmla="*/ 39629 h 676275"/>
              <a:gd name="connsiteX12" fmla="*/ 307415 w 542925"/>
              <a:gd name="connsiteY12" fmla="*/ 71062 h 676275"/>
              <a:gd name="connsiteX13" fmla="*/ 436003 w 542925"/>
              <a:gd name="connsiteY13" fmla="*/ 54869 h 676275"/>
              <a:gd name="connsiteX14" fmla="*/ 233120 w 542925"/>
              <a:gd name="connsiteY14" fmla="*/ 208222 h 676275"/>
              <a:gd name="connsiteX15" fmla="*/ 57860 w 542925"/>
              <a:gd name="connsiteY15" fmla="*/ 473969 h 676275"/>
              <a:gd name="connsiteX16" fmla="*/ 7378 w 542925"/>
              <a:gd name="connsiteY16" fmla="*/ 648277 h 676275"/>
              <a:gd name="connsiteX17" fmla="*/ 14045 w 542925"/>
              <a:gd name="connsiteY17" fmla="*/ 670184 h 676275"/>
              <a:gd name="connsiteX18" fmla="*/ 27380 w 542925"/>
              <a:gd name="connsiteY18" fmla="*/ 669232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2925" h="676275">
                <a:moveTo>
                  <a:pt x="27380" y="669232"/>
                </a:moveTo>
                <a:cubicBezTo>
                  <a:pt x="44525" y="565409"/>
                  <a:pt x="83578" y="465397"/>
                  <a:pt x="138823" y="376814"/>
                </a:cubicBezTo>
                <a:cubicBezTo>
                  <a:pt x="195020" y="288232"/>
                  <a:pt x="267410" y="209174"/>
                  <a:pt x="352183" y="147262"/>
                </a:cubicBezTo>
                <a:cubicBezTo>
                  <a:pt x="394093" y="116782"/>
                  <a:pt x="438860" y="90112"/>
                  <a:pt x="485533" y="68204"/>
                </a:cubicBezTo>
                <a:cubicBezTo>
                  <a:pt x="479818" y="77729"/>
                  <a:pt x="475055" y="87254"/>
                  <a:pt x="469340" y="96779"/>
                </a:cubicBezTo>
                <a:cubicBezTo>
                  <a:pt x="452195" y="128212"/>
                  <a:pt x="434098" y="160597"/>
                  <a:pt x="416953" y="192029"/>
                </a:cubicBezTo>
                <a:cubicBezTo>
                  <a:pt x="412190" y="201554"/>
                  <a:pt x="425525" y="230129"/>
                  <a:pt x="433145" y="216794"/>
                </a:cubicBezTo>
                <a:cubicBezTo>
                  <a:pt x="450290" y="186314"/>
                  <a:pt x="467435" y="154882"/>
                  <a:pt x="484580" y="124402"/>
                </a:cubicBezTo>
                <a:cubicBezTo>
                  <a:pt x="493153" y="109162"/>
                  <a:pt x="501725" y="93922"/>
                  <a:pt x="509345" y="78682"/>
                </a:cubicBezTo>
                <a:cubicBezTo>
                  <a:pt x="516965" y="64394"/>
                  <a:pt x="523633" y="48202"/>
                  <a:pt x="536015" y="37724"/>
                </a:cubicBezTo>
                <a:cubicBezTo>
                  <a:pt x="543635" y="31057"/>
                  <a:pt x="535063" y="5339"/>
                  <a:pt x="524585" y="7244"/>
                </a:cubicBezTo>
                <a:cubicBezTo>
                  <a:pt x="449338" y="21532"/>
                  <a:pt x="374090" y="32009"/>
                  <a:pt x="297890" y="39629"/>
                </a:cubicBezTo>
                <a:cubicBezTo>
                  <a:pt x="287413" y="40582"/>
                  <a:pt x="295033" y="72967"/>
                  <a:pt x="307415" y="71062"/>
                </a:cubicBezTo>
                <a:cubicBezTo>
                  <a:pt x="350278" y="66299"/>
                  <a:pt x="393140" y="61537"/>
                  <a:pt x="436003" y="54869"/>
                </a:cubicBezTo>
                <a:cubicBezTo>
                  <a:pt x="360755" y="94874"/>
                  <a:pt x="292175" y="147262"/>
                  <a:pt x="233120" y="208222"/>
                </a:cubicBezTo>
                <a:cubicBezTo>
                  <a:pt x="158825" y="284422"/>
                  <a:pt x="98818" y="375862"/>
                  <a:pt x="57860" y="473969"/>
                </a:cubicBezTo>
                <a:cubicBezTo>
                  <a:pt x="35000" y="530167"/>
                  <a:pt x="17855" y="588269"/>
                  <a:pt x="7378" y="648277"/>
                </a:cubicBezTo>
                <a:cubicBezTo>
                  <a:pt x="6425" y="655897"/>
                  <a:pt x="8330" y="665422"/>
                  <a:pt x="14045" y="670184"/>
                </a:cubicBezTo>
                <a:cubicBezTo>
                  <a:pt x="20713" y="676852"/>
                  <a:pt x="25475" y="675899"/>
                  <a:pt x="27380" y="669232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cs-CZ" sz="1800">
              <a:solidFill>
                <a:schemeClr val="tx2"/>
              </a:solidFill>
            </a:endParaRPr>
          </a:p>
        </p:txBody>
      </p:sp>
      <p:sp>
        <p:nvSpPr>
          <p:cNvPr id="34" name="Grafika 18" title="Šipka u pokynů k šabloně">
            <a:extLst>
              <a:ext uri="{FF2B5EF4-FFF2-40B4-BE49-F238E27FC236}">
                <a16:creationId xmlns:a16="http://schemas.microsoft.com/office/drawing/2014/main" id="{13780C27-7CE2-9D3E-9341-F6EDFFA5CCCC}"/>
              </a:ext>
            </a:extLst>
          </p:cNvPr>
          <p:cNvSpPr/>
          <p:nvPr userDrawn="1"/>
        </p:nvSpPr>
        <p:spPr>
          <a:xfrm rot="10800000">
            <a:off x="4176688" y="5227940"/>
            <a:ext cx="916595" cy="760934"/>
          </a:xfrm>
          <a:custGeom>
            <a:avLst/>
            <a:gdLst>
              <a:gd name="connsiteX0" fmla="*/ 27380 w 542925"/>
              <a:gd name="connsiteY0" fmla="*/ 669232 h 676275"/>
              <a:gd name="connsiteX1" fmla="*/ 138823 w 542925"/>
              <a:gd name="connsiteY1" fmla="*/ 376814 h 676275"/>
              <a:gd name="connsiteX2" fmla="*/ 352183 w 542925"/>
              <a:gd name="connsiteY2" fmla="*/ 147262 h 676275"/>
              <a:gd name="connsiteX3" fmla="*/ 485533 w 542925"/>
              <a:gd name="connsiteY3" fmla="*/ 68204 h 676275"/>
              <a:gd name="connsiteX4" fmla="*/ 469340 w 542925"/>
              <a:gd name="connsiteY4" fmla="*/ 96779 h 676275"/>
              <a:gd name="connsiteX5" fmla="*/ 416953 w 542925"/>
              <a:gd name="connsiteY5" fmla="*/ 192029 h 676275"/>
              <a:gd name="connsiteX6" fmla="*/ 433145 w 542925"/>
              <a:gd name="connsiteY6" fmla="*/ 216794 h 676275"/>
              <a:gd name="connsiteX7" fmla="*/ 484580 w 542925"/>
              <a:gd name="connsiteY7" fmla="*/ 124402 h 676275"/>
              <a:gd name="connsiteX8" fmla="*/ 509345 w 542925"/>
              <a:gd name="connsiteY8" fmla="*/ 78682 h 676275"/>
              <a:gd name="connsiteX9" fmla="*/ 536015 w 542925"/>
              <a:gd name="connsiteY9" fmla="*/ 37724 h 676275"/>
              <a:gd name="connsiteX10" fmla="*/ 524585 w 542925"/>
              <a:gd name="connsiteY10" fmla="*/ 7244 h 676275"/>
              <a:gd name="connsiteX11" fmla="*/ 297890 w 542925"/>
              <a:gd name="connsiteY11" fmla="*/ 39629 h 676275"/>
              <a:gd name="connsiteX12" fmla="*/ 307415 w 542925"/>
              <a:gd name="connsiteY12" fmla="*/ 71062 h 676275"/>
              <a:gd name="connsiteX13" fmla="*/ 436003 w 542925"/>
              <a:gd name="connsiteY13" fmla="*/ 54869 h 676275"/>
              <a:gd name="connsiteX14" fmla="*/ 233120 w 542925"/>
              <a:gd name="connsiteY14" fmla="*/ 208222 h 676275"/>
              <a:gd name="connsiteX15" fmla="*/ 57860 w 542925"/>
              <a:gd name="connsiteY15" fmla="*/ 473969 h 676275"/>
              <a:gd name="connsiteX16" fmla="*/ 7378 w 542925"/>
              <a:gd name="connsiteY16" fmla="*/ 648277 h 676275"/>
              <a:gd name="connsiteX17" fmla="*/ 14045 w 542925"/>
              <a:gd name="connsiteY17" fmla="*/ 670184 h 676275"/>
              <a:gd name="connsiteX18" fmla="*/ 27380 w 542925"/>
              <a:gd name="connsiteY18" fmla="*/ 669232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2925" h="676275">
                <a:moveTo>
                  <a:pt x="27380" y="669232"/>
                </a:moveTo>
                <a:cubicBezTo>
                  <a:pt x="44525" y="565409"/>
                  <a:pt x="83578" y="465397"/>
                  <a:pt x="138823" y="376814"/>
                </a:cubicBezTo>
                <a:cubicBezTo>
                  <a:pt x="195020" y="288232"/>
                  <a:pt x="267410" y="209174"/>
                  <a:pt x="352183" y="147262"/>
                </a:cubicBezTo>
                <a:cubicBezTo>
                  <a:pt x="394093" y="116782"/>
                  <a:pt x="438860" y="90112"/>
                  <a:pt x="485533" y="68204"/>
                </a:cubicBezTo>
                <a:cubicBezTo>
                  <a:pt x="479818" y="77729"/>
                  <a:pt x="475055" y="87254"/>
                  <a:pt x="469340" y="96779"/>
                </a:cubicBezTo>
                <a:cubicBezTo>
                  <a:pt x="452195" y="128212"/>
                  <a:pt x="434098" y="160597"/>
                  <a:pt x="416953" y="192029"/>
                </a:cubicBezTo>
                <a:cubicBezTo>
                  <a:pt x="412190" y="201554"/>
                  <a:pt x="425525" y="230129"/>
                  <a:pt x="433145" y="216794"/>
                </a:cubicBezTo>
                <a:cubicBezTo>
                  <a:pt x="450290" y="186314"/>
                  <a:pt x="467435" y="154882"/>
                  <a:pt x="484580" y="124402"/>
                </a:cubicBezTo>
                <a:cubicBezTo>
                  <a:pt x="493153" y="109162"/>
                  <a:pt x="501725" y="93922"/>
                  <a:pt x="509345" y="78682"/>
                </a:cubicBezTo>
                <a:cubicBezTo>
                  <a:pt x="516965" y="64394"/>
                  <a:pt x="523633" y="48202"/>
                  <a:pt x="536015" y="37724"/>
                </a:cubicBezTo>
                <a:cubicBezTo>
                  <a:pt x="543635" y="31057"/>
                  <a:pt x="535063" y="5339"/>
                  <a:pt x="524585" y="7244"/>
                </a:cubicBezTo>
                <a:cubicBezTo>
                  <a:pt x="449338" y="21532"/>
                  <a:pt x="374090" y="32009"/>
                  <a:pt x="297890" y="39629"/>
                </a:cubicBezTo>
                <a:cubicBezTo>
                  <a:pt x="287413" y="40582"/>
                  <a:pt x="295033" y="72967"/>
                  <a:pt x="307415" y="71062"/>
                </a:cubicBezTo>
                <a:cubicBezTo>
                  <a:pt x="350278" y="66299"/>
                  <a:pt x="393140" y="61537"/>
                  <a:pt x="436003" y="54869"/>
                </a:cubicBezTo>
                <a:cubicBezTo>
                  <a:pt x="360755" y="94874"/>
                  <a:pt x="292175" y="147262"/>
                  <a:pt x="233120" y="208222"/>
                </a:cubicBezTo>
                <a:cubicBezTo>
                  <a:pt x="158825" y="284422"/>
                  <a:pt x="98818" y="375862"/>
                  <a:pt x="57860" y="473969"/>
                </a:cubicBezTo>
                <a:cubicBezTo>
                  <a:pt x="35000" y="530167"/>
                  <a:pt x="17855" y="588269"/>
                  <a:pt x="7378" y="648277"/>
                </a:cubicBezTo>
                <a:cubicBezTo>
                  <a:pt x="6425" y="655897"/>
                  <a:pt x="8330" y="665422"/>
                  <a:pt x="14045" y="670184"/>
                </a:cubicBezTo>
                <a:cubicBezTo>
                  <a:pt x="20713" y="676852"/>
                  <a:pt x="25475" y="675899"/>
                  <a:pt x="27380" y="669232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cs-CZ" sz="1800">
              <a:solidFill>
                <a:schemeClr val="tx2"/>
              </a:solidFill>
            </a:endParaRPr>
          </a:p>
        </p:txBody>
      </p:sp>
      <p:sp>
        <p:nvSpPr>
          <p:cNvPr id="35" name="Grafika 18" title="Šipka u pokynů k šabloně">
            <a:extLst>
              <a:ext uri="{FF2B5EF4-FFF2-40B4-BE49-F238E27FC236}">
                <a16:creationId xmlns:a16="http://schemas.microsoft.com/office/drawing/2014/main" id="{BBC50025-BF40-7C62-E2A5-B9D1BF8C996B}"/>
              </a:ext>
            </a:extLst>
          </p:cNvPr>
          <p:cNvSpPr/>
          <p:nvPr userDrawn="1"/>
        </p:nvSpPr>
        <p:spPr>
          <a:xfrm rot="10800000" flipH="1">
            <a:off x="7092097" y="5228177"/>
            <a:ext cx="916595" cy="760934"/>
          </a:xfrm>
          <a:custGeom>
            <a:avLst/>
            <a:gdLst>
              <a:gd name="connsiteX0" fmla="*/ 27380 w 542925"/>
              <a:gd name="connsiteY0" fmla="*/ 669232 h 676275"/>
              <a:gd name="connsiteX1" fmla="*/ 138823 w 542925"/>
              <a:gd name="connsiteY1" fmla="*/ 376814 h 676275"/>
              <a:gd name="connsiteX2" fmla="*/ 352183 w 542925"/>
              <a:gd name="connsiteY2" fmla="*/ 147262 h 676275"/>
              <a:gd name="connsiteX3" fmla="*/ 485533 w 542925"/>
              <a:gd name="connsiteY3" fmla="*/ 68204 h 676275"/>
              <a:gd name="connsiteX4" fmla="*/ 469340 w 542925"/>
              <a:gd name="connsiteY4" fmla="*/ 96779 h 676275"/>
              <a:gd name="connsiteX5" fmla="*/ 416953 w 542925"/>
              <a:gd name="connsiteY5" fmla="*/ 192029 h 676275"/>
              <a:gd name="connsiteX6" fmla="*/ 433145 w 542925"/>
              <a:gd name="connsiteY6" fmla="*/ 216794 h 676275"/>
              <a:gd name="connsiteX7" fmla="*/ 484580 w 542925"/>
              <a:gd name="connsiteY7" fmla="*/ 124402 h 676275"/>
              <a:gd name="connsiteX8" fmla="*/ 509345 w 542925"/>
              <a:gd name="connsiteY8" fmla="*/ 78682 h 676275"/>
              <a:gd name="connsiteX9" fmla="*/ 536015 w 542925"/>
              <a:gd name="connsiteY9" fmla="*/ 37724 h 676275"/>
              <a:gd name="connsiteX10" fmla="*/ 524585 w 542925"/>
              <a:gd name="connsiteY10" fmla="*/ 7244 h 676275"/>
              <a:gd name="connsiteX11" fmla="*/ 297890 w 542925"/>
              <a:gd name="connsiteY11" fmla="*/ 39629 h 676275"/>
              <a:gd name="connsiteX12" fmla="*/ 307415 w 542925"/>
              <a:gd name="connsiteY12" fmla="*/ 71062 h 676275"/>
              <a:gd name="connsiteX13" fmla="*/ 436003 w 542925"/>
              <a:gd name="connsiteY13" fmla="*/ 54869 h 676275"/>
              <a:gd name="connsiteX14" fmla="*/ 233120 w 542925"/>
              <a:gd name="connsiteY14" fmla="*/ 208222 h 676275"/>
              <a:gd name="connsiteX15" fmla="*/ 57860 w 542925"/>
              <a:gd name="connsiteY15" fmla="*/ 473969 h 676275"/>
              <a:gd name="connsiteX16" fmla="*/ 7378 w 542925"/>
              <a:gd name="connsiteY16" fmla="*/ 648277 h 676275"/>
              <a:gd name="connsiteX17" fmla="*/ 14045 w 542925"/>
              <a:gd name="connsiteY17" fmla="*/ 670184 h 676275"/>
              <a:gd name="connsiteX18" fmla="*/ 27380 w 542925"/>
              <a:gd name="connsiteY18" fmla="*/ 669232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2925" h="676275">
                <a:moveTo>
                  <a:pt x="27380" y="669232"/>
                </a:moveTo>
                <a:cubicBezTo>
                  <a:pt x="44525" y="565409"/>
                  <a:pt x="83578" y="465397"/>
                  <a:pt x="138823" y="376814"/>
                </a:cubicBezTo>
                <a:cubicBezTo>
                  <a:pt x="195020" y="288232"/>
                  <a:pt x="267410" y="209174"/>
                  <a:pt x="352183" y="147262"/>
                </a:cubicBezTo>
                <a:cubicBezTo>
                  <a:pt x="394093" y="116782"/>
                  <a:pt x="438860" y="90112"/>
                  <a:pt x="485533" y="68204"/>
                </a:cubicBezTo>
                <a:cubicBezTo>
                  <a:pt x="479818" y="77729"/>
                  <a:pt x="475055" y="87254"/>
                  <a:pt x="469340" y="96779"/>
                </a:cubicBezTo>
                <a:cubicBezTo>
                  <a:pt x="452195" y="128212"/>
                  <a:pt x="434098" y="160597"/>
                  <a:pt x="416953" y="192029"/>
                </a:cubicBezTo>
                <a:cubicBezTo>
                  <a:pt x="412190" y="201554"/>
                  <a:pt x="425525" y="230129"/>
                  <a:pt x="433145" y="216794"/>
                </a:cubicBezTo>
                <a:cubicBezTo>
                  <a:pt x="450290" y="186314"/>
                  <a:pt x="467435" y="154882"/>
                  <a:pt x="484580" y="124402"/>
                </a:cubicBezTo>
                <a:cubicBezTo>
                  <a:pt x="493153" y="109162"/>
                  <a:pt x="501725" y="93922"/>
                  <a:pt x="509345" y="78682"/>
                </a:cubicBezTo>
                <a:cubicBezTo>
                  <a:pt x="516965" y="64394"/>
                  <a:pt x="523633" y="48202"/>
                  <a:pt x="536015" y="37724"/>
                </a:cubicBezTo>
                <a:cubicBezTo>
                  <a:pt x="543635" y="31057"/>
                  <a:pt x="535063" y="5339"/>
                  <a:pt x="524585" y="7244"/>
                </a:cubicBezTo>
                <a:cubicBezTo>
                  <a:pt x="449338" y="21532"/>
                  <a:pt x="374090" y="32009"/>
                  <a:pt x="297890" y="39629"/>
                </a:cubicBezTo>
                <a:cubicBezTo>
                  <a:pt x="287413" y="40582"/>
                  <a:pt x="295033" y="72967"/>
                  <a:pt x="307415" y="71062"/>
                </a:cubicBezTo>
                <a:cubicBezTo>
                  <a:pt x="350278" y="66299"/>
                  <a:pt x="393140" y="61537"/>
                  <a:pt x="436003" y="54869"/>
                </a:cubicBezTo>
                <a:cubicBezTo>
                  <a:pt x="360755" y="94874"/>
                  <a:pt x="292175" y="147262"/>
                  <a:pt x="233120" y="208222"/>
                </a:cubicBezTo>
                <a:cubicBezTo>
                  <a:pt x="158825" y="284422"/>
                  <a:pt x="98818" y="375862"/>
                  <a:pt x="57860" y="473969"/>
                </a:cubicBezTo>
                <a:cubicBezTo>
                  <a:pt x="35000" y="530167"/>
                  <a:pt x="17855" y="588269"/>
                  <a:pt x="7378" y="648277"/>
                </a:cubicBezTo>
                <a:cubicBezTo>
                  <a:pt x="6425" y="655897"/>
                  <a:pt x="8330" y="665422"/>
                  <a:pt x="14045" y="670184"/>
                </a:cubicBezTo>
                <a:cubicBezTo>
                  <a:pt x="20713" y="676852"/>
                  <a:pt x="25475" y="675899"/>
                  <a:pt x="27380" y="669232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cs-CZ" sz="1800">
              <a:solidFill>
                <a:schemeClr val="tx2"/>
              </a:solidFill>
            </a:endParaRPr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9E941588-39A4-996A-6C7E-1DE39C990689}"/>
              </a:ext>
            </a:extLst>
          </p:cNvPr>
          <p:cNvSpPr/>
          <p:nvPr userDrawn="1"/>
        </p:nvSpPr>
        <p:spPr>
          <a:xfrm>
            <a:off x="6200499" y="1405413"/>
            <a:ext cx="785615" cy="775556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4" name="Zástupný symbol pro obsah 2">
            <a:extLst>
              <a:ext uri="{FF2B5EF4-FFF2-40B4-BE49-F238E27FC236}">
                <a16:creationId xmlns:a16="http://schemas.microsoft.com/office/drawing/2014/main" id="{97C49C65-4AEE-1914-B96F-4006ED527CC4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8090019" y="1423381"/>
            <a:ext cx="3659069" cy="2286578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F9F44A9-B86F-9528-46EA-A683DA69DF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913" y="4081439"/>
            <a:ext cx="3655765" cy="2359245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77295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a msk zna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ál 21">
            <a:extLst>
              <a:ext uri="{FF2B5EF4-FFF2-40B4-BE49-F238E27FC236}">
                <a16:creationId xmlns:a16="http://schemas.microsoft.com/office/drawing/2014/main" id="{797CA8AA-17B8-4315-8F36-1E6C57853150}"/>
              </a:ext>
            </a:extLst>
          </p:cNvPr>
          <p:cNvSpPr/>
          <p:nvPr userDrawn="1"/>
        </p:nvSpPr>
        <p:spPr>
          <a:xfrm>
            <a:off x="8668261" y="550745"/>
            <a:ext cx="1434855" cy="1416483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EAEBE22F-64C8-355A-5EAA-446A6DBF9E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085" y="408196"/>
            <a:ext cx="9563983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D8978E59-33F6-2859-C66B-6035E58F46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2085" y="1073961"/>
            <a:ext cx="9563983" cy="370044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1DCEB6F0-5A23-C703-BC14-DF6BB446C9BC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442912" y="1592262"/>
            <a:ext cx="11306176" cy="485754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pic>
        <p:nvPicPr>
          <p:cNvPr id="7" name="Obrázek 6" descr="Obsah obrázku Grafika, kruh, Barevnost, umění&#10;&#10;Popis byl vytvořen automaticky">
            <a:extLst>
              <a:ext uri="{FF2B5EF4-FFF2-40B4-BE49-F238E27FC236}">
                <a16:creationId xmlns:a16="http://schemas.microsoft.com/office/drawing/2014/main" id="{B87289C3-64BD-C00A-680D-631797B221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886479" y="6307255"/>
            <a:ext cx="1896331" cy="3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6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va tex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43F30B9E-7271-7223-DB00-B80ABD045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085" y="408196"/>
            <a:ext cx="9563983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1EFC7E9F-FE2E-CDCC-52FF-8CEA544EC7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2085" y="1073961"/>
            <a:ext cx="9563983" cy="370044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00ABA0B-2B8D-F981-4BFE-E93F98C23BD9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442912" y="1592262"/>
            <a:ext cx="5452841" cy="485754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94B63810-148E-FCC5-62AB-AA6D5003C757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6296246" y="1600348"/>
            <a:ext cx="5452842" cy="485754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97147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5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SD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ohňostroj, světlo, kabel&#10;&#10;Popis byl vytvořen automaticky">
            <a:extLst>
              <a:ext uri="{FF2B5EF4-FFF2-40B4-BE49-F238E27FC236}">
                <a16:creationId xmlns:a16="http://schemas.microsoft.com/office/drawing/2014/main" id="{46FCDDE8-D5BA-459E-861C-94BDD0EF5B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7590" y="2377665"/>
            <a:ext cx="2164348" cy="2170108"/>
          </a:xfrm>
          <a:custGeom>
            <a:avLst/>
            <a:gdLst>
              <a:gd name="connsiteX0" fmla="*/ 1082174 w 2164348"/>
              <a:gd name="connsiteY0" fmla="*/ 0 h 2170108"/>
              <a:gd name="connsiteX1" fmla="*/ 2164348 w 2164348"/>
              <a:gd name="connsiteY1" fmla="*/ 1085054 h 2170108"/>
              <a:gd name="connsiteX2" fmla="*/ 1082174 w 2164348"/>
              <a:gd name="connsiteY2" fmla="*/ 2170108 h 2170108"/>
              <a:gd name="connsiteX3" fmla="*/ 0 w 2164348"/>
              <a:gd name="connsiteY3" fmla="*/ 1085054 h 2170108"/>
              <a:gd name="connsiteX4" fmla="*/ 1082174 w 2164348"/>
              <a:gd name="connsiteY4" fmla="*/ 0 h 217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348" h="2170108">
                <a:moveTo>
                  <a:pt x="1082174" y="0"/>
                </a:moveTo>
                <a:cubicBezTo>
                  <a:pt x="1679842" y="0"/>
                  <a:pt x="2164348" y="485795"/>
                  <a:pt x="2164348" y="1085054"/>
                </a:cubicBezTo>
                <a:cubicBezTo>
                  <a:pt x="2164348" y="1684313"/>
                  <a:pt x="1679842" y="2170108"/>
                  <a:pt x="1082174" y="2170108"/>
                </a:cubicBezTo>
                <a:cubicBezTo>
                  <a:pt x="484506" y="2170108"/>
                  <a:pt x="0" y="1684313"/>
                  <a:pt x="0" y="1085054"/>
                </a:cubicBezTo>
                <a:cubicBezTo>
                  <a:pt x="0" y="485795"/>
                  <a:pt x="484506" y="0"/>
                  <a:pt x="1082174" y="0"/>
                </a:cubicBezTo>
                <a:close/>
              </a:path>
            </a:pathLst>
          </a:custGeom>
          <a:ln w="76200">
            <a:solidFill>
              <a:schemeClr val="bg1"/>
            </a:solidFill>
          </a:ln>
        </p:spPr>
      </p:pic>
      <p:sp>
        <p:nvSpPr>
          <p:cNvPr id="37" name="TextovéPole 36">
            <a:extLst>
              <a:ext uri="{FF2B5EF4-FFF2-40B4-BE49-F238E27FC236}">
                <a16:creationId xmlns:a16="http://schemas.microsoft.com/office/drawing/2014/main" id="{CCC5733D-CDBE-578A-5CBF-F07B7C794890}"/>
              </a:ext>
            </a:extLst>
          </p:cNvPr>
          <p:cNvSpPr txBox="1"/>
          <p:nvPr userDrawn="1"/>
        </p:nvSpPr>
        <p:spPr>
          <a:xfrm>
            <a:off x="432001" y="489081"/>
            <a:ext cx="11327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accent1"/>
                </a:solidFill>
              </a:rPr>
              <a:t>MORAVSKOSLEZSKÉ DATOVÉ CENTRUM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19729070-CE24-58F9-ED40-98F33D5A9CB2}"/>
              </a:ext>
            </a:extLst>
          </p:cNvPr>
          <p:cNvSpPr/>
          <p:nvPr userDrawn="1"/>
        </p:nvSpPr>
        <p:spPr>
          <a:xfrm>
            <a:off x="2386405" y="4119131"/>
            <a:ext cx="959567" cy="947281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AD30D8-7A76-675C-B9F6-8BBA8F695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300B1921-9803-425E-014F-35B598EAE3A7}"/>
              </a:ext>
            </a:extLst>
          </p:cNvPr>
          <p:cNvSpPr txBox="1"/>
          <p:nvPr userDrawn="1"/>
        </p:nvSpPr>
        <p:spPr>
          <a:xfrm>
            <a:off x="442913" y="1022126"/>
            <a:ext cx="1132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chemeClr val="accent4"/>
                </a:solidFill>
              </a:rPr>
              <a:t>Příspěvková organizace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5B0C680F-F4E4-C1B7-8238-A71599B0C55E}"/>
              </a:ext>
            </a:extLst>
          </p:cNvPr>
          <p:cNvSpPr txBox="1"/>
          <p:nvPr userDrawn="1"/>
        </p:nvSpPr>
        <p:spPr>
          <a:xfrm>
            <a:off x="460720" y="1444152"/>
            <a:ext cx="1130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tx2"/>
                </a:solidFill>
              </a:rPr>
              <a:t>Moravskoslezské datové centrum, p. o. bylo zřízeno za účelem zajišťování přípravy a realizace projektů v oblasti </a:t>
            </a:r>
            <a:br>
              <a:rPr lang="cs-CZ" sz="1400" dirty="0">
                <a:solidFill>
                  <a:schemeClr val="tx2"/>
                </a:solidFill>
              </a:rPr>
            </a:br>
            <a:r>
              <a:rPr lang="cs-CZ" sz="1400" dirty="0">
                <a:solidFill>
                  <a:schemeClr val="tx2"/>
                </a:solidFill>
              </a:rPr>
              <a:t>informačních a komunikačních technologií pro Moravskoslezský kraj a jím založené a zřízené subjekty.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9BF169D6-CD26-8DD2-E696-73AD32AA423E}"/>
              </a:ext>
            </a:extLst>
          </p:cNvPr>
          <p:cNvSpPr txBox="1"/>
          <p:nvPr userDrawn="1"/>
        </p:nvSpPr>
        <p:spPr>
          <a:xfrm>
            <a:off x="1807363" y="5144969"/>
            <a:ext cx="21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chemeClr val="accent4"/>
                </a:solidFill>
              </a:rPr>
              <a:t>ICT Infrastruktura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449389A1-5C12-4B23-E457-D246B317B3BD}"/>
              </a:ext>
            </a:extLst>
          </p:cNvPr>
          <p:cNvSpPr txBox="1"/>
          <p:nvPr userDrawn="1"/>
        </p:nvSpPr>
        <p:spPr>
          <a:xfrm>
            <a:off x="5031633" y="5148009"/>
            <a:ext cx="21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chemeClr val="accent4"/>
                </a:solidFill>
              </a:rPr>
              <a:t>Prostorová data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0B30B461-36D1-657B-8D93-09C590739B2C}"/>
              </a:ext>
            </a:extLst>
          </p:cNvPr>
          <p:cNvSpPr txBox="1"/>
          <p:nvPr userDrawn="1"/>
        </p:nvSpPr>
        <p:spPr>
          <a:xfrm>
            <a:off x="7930865" y="514800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solidFill>
                  <a:schemeClr val="accent4"/>
                </a:solidFill>
              </a:rPr>
              <a:t>Kybernetická bezpečnost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81727476-D069-F98A-91F6-2504A3F1A048}"/>
              </a:ext>
            </a:extLst>
          </p:cNvPr>
          <p:cNvSpPr txBox="1"/>
          <p:nvPr userDrawn="1"/>
        </p:nvSpPr>
        <p:spPr>
          <a:xfrm>
            <a:off x="1291697" y="5514301"/>
            <a:ext cx="319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tx2"/>
                </a:solidFill>
              </a:rPr>
              <a:t>Tvoříme datová centra a síť propojující organizace krajské korporace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CA303652-DBAA-78A3-6DCE-90EB34A00B79}"/>
              </a:ext>
            </a:extLst>
          </p:cNvPr>
          <p:cNvSpPr txBox="1"/>
          <p:nvPr userDrawn="1"/>
        </p:nvSpPr>
        <p:spPr>
          <a:xfrm>
            <a:off x="4515967" y="5514301"/>
            <a:ext cx="319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Podílíme se na vzniku a správě digitálních technických map kraje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C3CC98EF-71F6-82FB-7572-8E572633669B}"/>
              </a:ext>
            </a:extLst>
          </p:cNvPr>
          <p:cNvSpPr txBox="1"/>
          <p:nvPr userDrawn="1"/>
        </p:nvSpPr>
        <p:spPr>
          <a:xfrm>
            <a:off x="7704623" y="5514301"/>
            <a:ext cx="3195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tx2"/>
                </a:solidFill>
              </a:rPr>
              <a:t>Řešíme zajištění aktivní kybernetické bezpečnosti ve výpočetních systémech a v komunikačních sítích</a:t>
            </a:r>
          </a:p>
        </p:txBody>
      </p:sp>
      <p:pic>
        <p:nvPicPr>
          <p:cNvPr id="47" name="Grafický objekt 46" descr="Mrak se souvislou výplní">
            <a:extLst>
              <a:ext uri="{FF2B5EF4-FFF2-40B4-BE49-F238E27FC236}">
                <a16:creationId xmlns:a16="http://schemas.microsoft.com/office/drawing/2014/main" id="{59EFBBF7-2C92-0E55-6C3F-34580BD613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2677" y="4090573"/>
            <a:ext cx="914400" cy="914400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B8DEA5A3-792F-7481-17EF-FFFCCE7077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903" y="2382090"/>
            <a:ext cx="2164348" cy="2170108"/>
          </a:xfrm>
          <a:custGeom>
            <a:avLst/>
            <a:gdLst>
              <a:gd name="connsiteX0" fmla="*/ 1082174 w 2164348"/>
              <a:gd name="connsiteY0" fmla="*/ 0 h 2170108"/>
              <a:gd name="connsiteX1" fmla="*/ 2164348 w 2164348"/>
              <a:gd name="connsiteY1" fmla="*/ 1085054 h 2170108"/>
              <a:gd name="connsiteX2" fmla="*/ 1082174 w 2164348"/>
              <a:gd name="connsiteY2" fmla="*/ 2170108 h 2170108"/>
              <a:gd name="connsiteX3" fmla="*/ 0 w 2164348"/>
              <a:gd name="connsiteY3" fmla="*/ 1085054 h 2170108"/>
              <a:gd name="connsiteX4" fmla="*/ 1082174 w 2164348"/>
              <a:gd name="connsiteY4" fmla="*/ 0 h 217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348" h="2170108">
                <a:moveTo>
                  <a:pt x="1082174" y="0"/>
                </a:moveTo>
                <a:cubicBezTo>
                  <a:pt x="1679842" y="0"/>
                  <a:pt x="2164348" y="485795"/>
                  <a:pt x="2164348" y="1085054"/>
                </a:cubicBezTo>
                <a:cubicBezTo>
                  <a:pt x="2164348" y="1684313"/>
                  <a:pt x="1679842" y="2170108"/>
                  <a:pt x="1082174" y="2170108"/>
                </a:cubicBezTo>
                <a:cubicBezTo>
                  <a:pt x="484506" y="2170108"/>
                  <a:pt x="0" y="1684313"/>
                  <a:pt x="0" y="1085054"/>
                </a:cubicBezTo>
                <a:cubicBezTo>
                  <a:pt x="0" y="485795"/>
                  <a:pt x="484506" y="0"/>
                  <a:pt x="1082174" y="0"/>
                </a:cubicBezTo>
                <a:close/>
              </a:path>
            </a:pathLst>
          </a:custGeom>
          <a:ln w="76200">
            <a:solidFill>
              <a:schemeClr val="bg1"/>
            </a:solidFill>
          </a:ln>
        </p:spPr>
      </p:pic>
      <p:pic>
        <p:nvPicPr>
          <p:cNvPr id="59" name="Obrázek 58" descr="Plán na styl mapy">
            <a:extLst>
              <a:ext uri="{FF2B5EF4-FFF2-40B4-BE49-F238E27FC236}">
                <a16:creationId xmlns:a16="http://schemas.microsoft.com/office/drawing/2014/main" id="{26A8E333-88F3-20E2-6AE5-D1432B393F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468" y="2382090"/>
            <a:ext cx="2164348" cy="2170108"/>
          </a:xfrm>
          <a:custGeom>
            <a:avLst/>
            <a:gdLst>
              <a:gd name="connsiteX0" fmla="*/ 1082174 w 2164348"/>
              <a:gd name="connsiteY0" fmla="*/ 0 h 2170108"/>
              <a:gd name="connsiteX1" fmla="*/ 2164348 w 2164348"/>
              <a:gd name="connsiteY1" fmla="*/ 1085054 h 2170108"/>
              <a:gd name="connsiteX2" fmla="*/ 1082174 w 2164348"/>
              <a:gd name="connsiteY2" fmla="*/ 2170108 h 2170108"/>
              <a:gd name="connsiteX3" fmla="*/ 0 w 2164348"/>
              <a:gd name="connsiteY3" fmla="*/ 1085054 h 2170108"/>
              <a:gd name="connsiteX4" fmla="*/ 1082174 w 2164348"/>
              <a:gd name="connsiteY4" fmla="*/ 0 h 217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348" h="2170108">
                <a:moveTo>
                  <a:pt x="1082174" y="0"/>
                </a:moveTo>
                <a:cubicBezTo>
                  <a:pt x="1679842" y="0"/>
                  <a:pt x="2164348" y="485795"/>
                  <a:pt x="2164348" y="1085054"/>
                </a:cubicBezTo>
                <a:cubicBezTo>
                  <a:pt x="2164348" y="1684313"/>
                  <a:pt x="1679842" y="2170108"/>
                  <a:pt x="1082174" y="2170108"/>
                </a:cubicBezTo>
                <a:cubicBezTo>
                  <a:pt x="484506" y="2170108"/>
                  <a:pt x="0" y="1684313"/>
                  <a:pt x="0" y="1085054"/>
                </a:cubicBezTo>
                <a:cubicBezTo>
                  <a:pt x="0" y="485795"/>
                  <a:pt x="484506" y="0"/>
                  <a:pt x="1082174" y="0"/>
                </a:cubicBezTo>
                <a:close/>
              </a:path>
            </a:pathLst>
          </a:custGeom>
          <a:ln w="76200">
            <a:solidFill>
              <a:schemeClr val="bg1"/>
            </a:solidFill>
          </a:ln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CEB7CAA6-1F2B-5D8B-1203-48258BE26930}"/>
              </a:ext>
            </a:extLst>
          </p:cNvPr>
          <p:cNvSpPr/>
          <p:nvPr userDrawn="1"/>
        </p:nvSpPr>
        <p:spPr>
          <a:xfrm>
            <a:off x="5627128" y="4113675"/>
            <a:ext cx="959567" cy="947281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49" name="Grafický objekt 48" descr="Mapa s označeným bodem se souvislou výplní">
            <a:extLst>
              <a:ext uri="{FF2B5EF4-FFF2-40B4-BE49-F238E27FC236}">
                <a16:creationId xmlns:a16="http://schemas.microsoft.com/office/drawing/2014/main" id="{CB30767A-9F12-6DC1-9FDC-B6DD73F3BE3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2532" y="4132579"/>
            <a:ext cx="830387" cy="830387"/>
          </a:xfrm>
          <a:prstGeom prst="rect">
            <a:avLst/>
          </a:prstGeom>
        </p:spPr>
      </p:pic>
      <p:sp>
        <p:nvSpPr>
          <p:cNvPr id="61" name="Ovál 60">
            <a:extLst>
              <a:ext uri="{FF2B5EF4-FFF2-40B4-BE49-F238E27FC236}">
                <a16:creationId xmlns:a16="http://schemas.microsoft.com/office/drawing/2014/main" id="{A99D820C-7909-B14E-3E06-7FD65F2E4824}"/>
              </a:ext>
            </a:extLst>
          </p:cNvPr>
          <p:cNvSpPr/>
          <p:nvPr userDrawn="1"/>
        </p:nvSpPr>
        <p:spPr>
          <a:xfrm>
            <a:off x="8920342" y="4113675"/>
            <a:ext cx="959567" cy="947281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51" name="Grafický objekt 50" descr="Štít – zaškrtnutí se souvislou výplní">
            <a:extLst>
              <a:ext uri="{FF2B5EF4-FFF2-40B4-BE49-F238E27FC236}">
                <a16:creationId xmlns:a16="http://schemas.microsoft.com/office/drawing/2014/main" id="{1EE821E0-F444-4D3F-8C1C-A139C9DFFD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49814" y="4160334"/>
            <a:ext cx="900622" cy="90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57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9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ddělovač oddíl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kruh, Grafika, Symetrie, design&#10;&#10;Popis byl vytvořen automaticky">
            <a:extLst>
              <a:ext uri="{FF2B5EF4-FFF2-40B4-BE49-F238E27FC236}">
                <a16:creationId xmlns:a16="http://schemas.microsoft.com/office/drawing/2014/main" id="{6DEE6A6B-2536-4B05-4379-D7FD78F47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11125" b="8400"/>
          <a:stretch/>
        </p:blipFill>
        <p:spPr>
          <a:xfrm>
            <a:off x="0" y="0"/>
            <a:ext cx="7641793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D2CCFA-D594-EE28-4F5B-E9CA9D05C0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3554918"/>
            <a:ext cx="5653088" cy="1083923"/>
          </a:xfrm>
        </p:spPr>
        <p:txBody>
          <a:bodyPr>
            <a:normAutofit/>
          </a:bodyPr>
          <a:lstStyle>
            <a:lvl1pPr algn="l">
              <a:defRPr lang="cs-CZ" sz="4000" kern="1200" dirty="0" smtClean="0">
                <a:solidFill>
                  <a:schemeClr val="accen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r>
              <a:rPr lang="cs-CZ" dirty="0"/>
              <a:t>(Oddělovač oddílů)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01FEE2-6ABC-B1A3-8431-F66B06B5FD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5" name="Obrázek 4" descr="Obsah obrázku kruh, kompaktní disk, umění, snímek obrazovky&#10;&#10;Popis byl vytvořen automaticky">
            <a:extLst>
              <a:ext uri="{FF2B5EF4-FFF2-40B4-BE49-F238E27FC236}">
                <a16:creationId xmlns:a16="http://schemas.microsoft.com/office/drawing/2014/main" id="{9E9A4D36-336B-2DDB-4F86-B0F4F5CB19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360" y="767711"/>
            <a:ext cx="6446830" cy="5077935"/>
          </a:xfrm>
          <a:prstGeom prst="rect">
            <a:avLst/>
          </a:prstGeom>
        </p:spPr>
      </p:pic>
      <p:sp>
        <p:nvSpPr>
          <p:cNvPr id="8" name="Zástupný text 14">
            <a:extLst>
              <a:ext uri="{FF2B5EF4-FFF2-40B4-BE49-F238E27FC236}">
                <a16:creationId xmlns:a16="http://schemas.microsoft.com/office/drawing/2014/main" id="{762B3B84-E004-4753-5A2A-2713320A9E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638841"/>
            <a:ext cx="5653087" cy="60010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cs-CZ" dirty="0"/>
              <a:t>(Podnadpis </a:t>
            </a:r>
            <a:r>
              <a:rPr lang="cs-CZ" dirty="0" err="1"/>
              <a:t>Podnadpis</a:t>
            </a:r>
            <a:r>
              <a:rPr lang="cs-CZ" dirty="0"/>
              <a:t> Podnadpis)</a:t>
            </a:r>
          </a:p>
        </p:txBody>
      </p:sp>
    </p:spTree>
    <p:extLst>
      <p:ext uri="{BB962C8B-B14F-4D97-AF65-F5344CB8AC3E}">
        <p14:creationId xmlns:p14="http://schemas.microsoft.com/office/powerpoint/2010/main" val="119304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/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ál 29">
            <a:extLst>
              <a:ext uri="{FF2B5EF4-FFF2-40B4-BE49-F238E27FC236}">
                <a16:creationId xmlns:a16="http://schemas.microsoft.com/office/drawing/2014/main" id="{6DDF24FC-8A27-F745-8A6B-94383D007587}"/>
              </a:ext>
            </a:extLst>
          </p:cNvPr>
          <p:cNvSpPr/>
          <p:nvPr userDrawn="1"/>
        </p:nvSpPr>
        <p:spPr>
          <a:xfrm>
            <a:off x="7808890" y="2117167"/>
            <a:ext cx="890026" cy="87863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19729070-CE24-58F9-ED40-98F33D5A9CB2}"/>
              </a:ext>
            </a:extLst>
          </p:cNvPr>
          <p:cNvSpPr/>
          <p:nvPr userDrawn="1"/>
        </p:nvSpPr>
        <p:spPr>
          <a:xfrm>
            <a:off x="681492" y="1733536"/>
            <a:ext cx="1170706" cy="1155717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42A1232A-7CFE-2AFA-464E-0641126E583C}"/>
              </a:ext>
            </a:extLst>
          </p:cNvPr>
          <p:cNvSpPr/>
          <p:nvPr userDrawn="1"/>
        </p:nvSpPr>
        <p:spPr>
          <a:xfrm>
            <a:off x="3568014" y="3743461"/>
            <a:ext cx="591236" cy="583666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06F5DF-250A-5328-5B78-C600DBC0A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313" y="948380"/>
            <a:ext cx="11306175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(Závěr/ Poděkování)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AD30D8-7A76-675C-B9F6-8BBA8F695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4" name="Zástupný symbol obrázku 9">
            <a:extLst>
              <a:ext uri="{FF2B5EF4-FFF2-40B4-BE49-F238E27FC236}">
                <a16:creationId xmlns:a16="http://schemas.microsoft.com/office/drawing/2014/main" id="{51A91B6C-004F-CEE6-860D-BEBAE7640E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88355" y="2175673"/>
            <a:ext cx="2164348" cy="217010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sp>
        <p:nvSpPr>
          <p:cNvPr id="5" name="Zástupný symbol obrázku 9">
            <a:extLst>
              <a:ext uri="{FF2B5EF4-FFF2-40B4-BE49-F238E27FC236}">
                <a16:creationId xmlns:a16="http://schemas.microsoft.com/office/drawing/2014/main" id="{6BA7798B-8A1E-5816-CEE7-F086CA4861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2254" y="2138365"/>
            <a:ext cx="2164348" cy="217010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sp>
        <p:nvSpPr>
          <p:cNvPr id="6" name="Zástupný symbol obrázku 9">
            <a:extLst>
              <a:ext uri="{FF2B5EF4-FFF2-40B4-BE49-F238E27FC236}">
                <a16:creationId xmlns:a16="http://schemas.microsoft.com/office/drawing/2014/main" id="{DC59D50E-DE12-036F-3ED7-256CF04511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94454" y="2157019"/>
            <a:ext cx="2164348" cy="217010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sp>
        <p:nvSpPr>
          <p:cNvPr id="7" name="Zástupný symbol obrázku 9">
            <a:extLst>
              <a:ext uri="{FF2B5EF4-FFF2-40B4-BE49-F238E27FC236}">
                <a16:creationId xmlns:a16="http://schemas.microsoft.com/office/drawing/2014/main" id="{E7F1005A-D074-1D9F-3D2C-D6257C7780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00553" y="2175673"/>
            <a:ext cx="2164348" cy="217010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pic>
        <p:nvPicPr>
          <p:cNvPr id="9" name="Grafický objekt 8" descr="Uživatel se souvislou výplní">
            <a:extLst>
              <a:ext uri="{FF2B5EF4-FFF2-40B4-BE49-F238E27FC236}">
                <a16:creationId xmlns:a16="http://schemas.microsoft.com/office/drawing/2014/main" id="{B6315404-F22C-E603-2BF4-1AAA47F182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2199" y="4702692"/>
            <a:ext cx="353279" cy="353279"/>
          </a:xfrm>
          <a:prstGeom prst="rect">
            <a:avLst/>
          </a:prstGeom>
        </p:spPr>
      </p:pic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19FE3601-AD52-B3CA-68F0-C4A3F6DDB3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2305" y="4584058"/>
            <a:ext cx="2832100" cy="28575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cs-CZ" dirty="0"/>
              <a:t>(Jméno Příjmení)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AC86ECBA-4D2B-9C47-D62B-BE9A1AE6E3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72305" y="4879332"/>
            <a:ext cx="2832100" cy="285750"/>
          </a:xfrm>
        </p:spPr>
        <p:txBody>
          <a:bodyPr/>
          <a:lstStyle>
            <a:lvl1pPr marL="0" indent="0">
              <a:buNone/>
              <a:defRPr sz="1400" b="0" i="1"/>
            </a:lvl1pPr>
          </a:lstStyle>
          <a:p>
            <a:pPr lvl="0"/>
            <a:r>
              <a:rPr lang="cs-CZ" dirty="0"/>
              <a:t>(Pozice)</a:t>
            </a:r>
          </a:p>
        </p:txBody>
      </p:sp>
      <p:pic>
        <p:nvPicPr>
          <p:cNvPr id="15" name="Grafický objekt 14" descr="Obálka se souvislou výplní">
            <a:extLst>
              <a:ext uri="{FF2B5EF4-FFF2-40B4-BE49-F238E27FC236}">
                <a16:creationId xmlns:a16="http://schemas.microsoft.com/office/drawing/2014/main" id="{94D4941D-E09A-54A8-6230-4092132735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2199" y="5241070"/>
            <a:ext cx="353279" cy="353279"/>
          </a:xfrm>
          <a:prstGeom prst="rect">
            <a:avLst/>
          </a:prstGeom>
        </p:spPr>
      </p:pic>
      <p:sp>
        <p:nvSpPr>
          <p:cNvPr id="16" name="Zástupný text 11">
            <a:extLst>
              <a:ext uri="{FF2B5EF4-FFF2-40B4-BE49-F238E27FC236}">
                <a16:creationId xmlns:a16="http://schemas.microsoft.com/office/drawing/2014/main" id="{0A6B3A6D-7878-0D05-6EA9-2898DA5762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72305" y="5261516"/>
            <a:ext cx="2832100" cy="285750"/>
          </a:xfrm>
        </p:spPr>
        <p:txBody>
          <a:bodyPr/>
          <a:lstStyle>
            <a:lvl1pPr marL="0" indent="0">
              <a:buNone/>
              <a:defRPr sz="1400" b="0" i="0"/>
            </a:lvl1pPr>
          </a:lstStyle>
          <a:p>
            <a:pPr lvl="0"/>
            <a:r>
              <a:rPr lang="cs-CZ" dirty="0"/>
              <a:t>(Jmeno.prijmeni@msdc.cz)</a:t>
            </a:r>
          </a:p>
        </p:txBody>
      </p:sp>
      <p:pic>
        <p:nvPicPr>
          <p:cNvPr id="18" name="Grafický objekt 17" descr="Chytrý telefon se souvislou výplní">
            <a:extLst>
              <a:ext uri="{FF2B5EF4-FFF2-40B4-BE49-F238E27FC236}">
                <a16:creationId xmlns:a16="http://schemas.microsoft.com/office/drawing/2014/main" id="{12624AE8-BDDF-0D75-BAC4-F8E1AFCD23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2198" y="5594349"/>
            <a:ext cx="353279" cy="353279"/>
          </a:xfrm>
          <a:prstGeom prst="rect">
            <a:avLst/>
          </a:prstGeom>
        </p:spPr>
      </p:pic>
      <p:sp>
        <p:nvSpPr>
          <p:cNvPr id="19" name="Zástupný text 11">
            <a:extLst>
              <a:ext uri="{FF2B5EF4-FFF2-40B4-BE49-F238E27FC236}">
                <a16:creationId xmlns:a16="http://schemas.microsoft.com/office/drawing/2014/main" id="{222F306A-428A-A6CB-3010-475DB50D98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72305" y="5643700"/>
            <a:ext cx="2832100" cy="285750"/>
          </a:xfrm>
        </p:spPr>
        <p:txBody>
          <a:bodyPr/>
          <a:lstStyle>
            <a:lvl1pPr marL="0" indent="0">
              <a:buNone/>
              <a:defRPr sz="1400" b="0" i="0"/>
            </a:lvl1pPr>
          </a:lstStyle>
          <a:p>
            <a:pPr lvl="0"/>
            <a:r>
              <a:rPr lang="cs-CZ" dirty="0"/>
              <a:t>(+420 123 456 789)</a:t>
            </a:r>
          </a:p>
        </p:txBody>
      </p:sp>
      <p:sp>
        <p:nvSpPr>
          <p:cNvPr id="21" name="Zástupný text 11">
            <a:extLst>
              <a:ext uri="{FF2B5EF4-FFF2-40B4-BE49-F238E27FC236}">
                <a16:creationId xmlns:a16="http://schemas.microsoft.com/office/drawing/2014/main" id="{81046FF6-0205-52B0-DA19-0E9B07FF3A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07704" y="4564228"/>
            <a:ext cx="2832100" cy="28575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cs-CZ" dirty="0"/>
              <a:t>(Jméno Příjmení)</a:t>
            </a:r>
          </a:p>
        </p:txBody>
      </p:sp>
      <p:sp>
        <p:nvSpPr>
          <p:cNvPr id="22" name="Zástupný text 11">
            <a:extLst>
              <a:ext uri="{FF2B5EF4-FFF2-40B4-BE49-F238E27FC236}">
                <a16:creationId xmlns:a16="http://schemas.microsoft.com/office/drawing/2014/main" id="{4F158387-F8AD-2F14-5FDA-6A8A4376FA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07704" y="4859502"/>
            <a:ext cx="2832100" cy="285750"/>
          </a:xfrm>
        </p:spPr>
        <p:txBody>
          <a:bodyPr/>
          <a:lstStyle>
            <a:lvl1pPr marL="0" indent="0">
              <a:buNone/>
              <a:defRPr sz="1400" b="0" i="1"/>
            </a:lvl1pPr>
          </a:lstStyle>
          <a:p>
            <a:pPr lvl="0"/>
            <a:r>
              <a:rPr lang="cs-CZ" dirty="0"/>
              <a:t>(Pozice)</a:t>
            </a:r>
          </a:p>
        </p:txBody>
      </p:sp>
      <p:sp>
        <p:nvSpPr>
          <p:cNvPr id="24" name="Zástupný text 11">
            <a:extLst>
              <a:ext uri="{FF2B5EF4-FFF2-40B4-BE49-F238E27FC236}">
                <a16:creationId xmlns:a16="http://schemas.microsoft.com/office/drawing/2014/main" id="{29F579F3-C8C2-544B-312B-6E35656010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07704" y="5241686"/>
            <a:ext cx="2832100" cy="285750"/>
          </a:xfrm>
        </p:spPr>
        <p:txBody>
          <a:bodyPr/>
          <a:lstStyle>
            <a:lvl1pPr marL="0" indent="0">
              <a:buNone/>
              <a:defRPr sz="1400" b="0" i="0"/>
            </a:lvl1pPr>
          </a:lstStyle>
          <a:p>
            <a:pPr lvl="0"/>
            <a:r>
              <a:rPr lang="cs-CZ" dirty="0"/>
              <a:t>(Jmeno.prijmeni@msdc.cz)</a:t>
            </a:r>
          </a:p>
        </p:txBody>
      </p:sp>
      <p:sp>
        <p:nvSpPr>
          <p:cNvPr id="26" name="Zástupný text 11">
            <a:extLst>
              <a:ext uri="{FF2B5EF4-FFF2-40B4-BE49-F238E27FC236}">
                <a16:creationId xmlns:a16="http://schemas.microsoft.com/office/drawing/2014/main" id="{09086A4C-A4C8-3513-979F-5FB07E768D8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07704" y="5623870"/>
            <a:ext cx="2832100" cy="285750"/>
          </a:xfrm>
        </p:spPr>
        <p:txBody>
          <a:bodyPr/>
          <a:lstStyle>
            <a:lvl1pPr marL="0" indent="0">
              <a:buNone/>
              <a:defRPr sz="1400" b="0" i="0"/>
            </a:lvl1pPr>
          </a:lstStyle>
          <a:p>
            <a:pPr lvl="0"/>
            <a:r>
              <a:rPr lang="cs-CZ" dirty="0"/>
              <a:t>(+420 123 456 789)</a:t>
            </a:r>
          </a:p>
        </p:txBody>
      </p:sp>
    </p:spTree>
    <p:extLst>
      <p:ext uri="{BB962C8B-B14F-4D97-AF65-F5344CB8AC3E}">
        <p14:creationId xmlns:p14="http://schemas.microsoft.com/office/powerpoint/2010/main" val="813039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9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 Fotka (kru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ál 15">
            <a:extLst>
              <a:ext uri="{FF2B5EF4-FFF2-40B4-BE49-F238E27FC236}">
                <a16:creationId xmlns:a16="http://schemas.microsoft.com/office/drawing/2014/main" id="{E0CB3B14-1C96-1060-95D5-CD0883C18FBA}"/>
              </a:ext>
            </a:extLst>
          </p:cNvPr>
          <p:cNvSpPr/>
          <p:nvPr userDrawn="1"/>
        </p:nvSpPr>
        <p:spPr>
          <a:xfrm>
            <a:off x="6571073" y="4696399"/>
            <a:ext cx="1340029" cy="1322872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DC5C83B0-993A-1AF1-E26F-35630DD7A5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8465" y="1164152"/>
            <a:ext cx="4714875" cy="4495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600" i="1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cs-CZ" dirty="0"/>
              <a:t>.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EAEBE22F-64C8-355A-5EAA-446A6DBF9E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08196"/>
            <a:ext cx="7807227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D8978E59-33F6-2859-C66B-6035E58F46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2003" y="1073961"/>
            <a:ext cx="5663999" cy="370044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7F79A138-38B1-3BFF-DD97-722AA3E587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913" y="1588169"/>
            <a:ext cx="5664000" cy="486501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44532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 Fotka (čtvere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12">
            <a:extLst>
              <a:ext uri="{FF2B5EF4-FFF2-40B4-BE49-F238E27FC236}">
                <a16:creationId xmlns:a16="http://schemas.microsoft.com/office/drawing/2014/main" id="{70519192-F533-B7E5-6FAD-ED037547E64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 flipH="1">
            <a:off x="432000" y="404813"/>
            <a:ext cx="5511800" cy="6048375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EB6D253-E0DC-640D-623B-946CB44A8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6843" y="404813"/>
            <a:ext cx="5343157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EC544A2B-4048-0705-305D-026098A3C5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6843" y="1061462"/>
            <a:ext cx="5343157" cy="340953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3C00EC48-A9D1-12E4-D4D3-C711496675E2}"/>
              </a:ext>
            </a:extLst>
          </p:cNvPr>
          <p:cNvSpPr/>
          <p:nvPr userDrawn="1"/>
        </p:nvSpPr>
        <p:spPr>
          <a:xfrm>
            <a:off x="5022575" y="4686576"/>
            <a:ext cx="1842455" cy="1852336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F9F44A9-B86F-9528-46EA-A683DA69DF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16843" y="1588169"/>
            <a:ext cx="5332245" cy="486501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0052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 Fotka (msdc kru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kruh, kompaktní disk, umění, snímek obrazovky&#10;&#10;Popis byl vytvořen automaticky">
            <a:extLst>
              <a:ext uri="{FF2B5EF4-FFF2-40B4-BE49-F238E27FC236}">
                <a16:creationId xmlns:a16="http://schemas.microsoft.com/office/drawing/2014/main" id="{DC444E98-745C-FC3E-9FE2-610DDB63A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067" y="1497185"/>
            <a:ext cx="8088935" cy="5360816"/>
          </a:xfrm>
          <a:prstGeom prst="rect">
            <a:avLst/>
          </a:prstGeom>
        </p:spPr>
      </p:pic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F03D80B-3810-C1D1-6494-5F925E5FC8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9635" y="3374303"/>
            <a:ext cx="4542367" cy="3483701"/>
          </a:xfrm>
          <a:custGeom>
            <a:avLst/>
            <a:gdLst>
              <a:gd name="connsiteX0" fmla="*/ 2434167 w 4542367"/>
              <a:gd name="connsiteY0" fmla="*/ 0 h 3483701"/>
              <a:gd name="connsiteX1" fmla="*/ 4452616 w 4542367"/>
              <a:gd name="connsiteY1" fmla="*/ 1075771 h 3483701"/>
              <a:gd name="connsiteX2" fmla="*/ 4542367 w 4542367"/>
              <a:gd name="connsiteY2" fmla="*/ 1223858 h 3483701"/>
              <a:gd name="connsiteX3" fmla="*/ 4542367 w 4542367"/>
              <a:gd name="connsiteY3" fmla="*/ 3483701 h 3483701"/>
              <a:gd name="connsiteX4" fmla="*/ 233728 w 4542367"/>
              <a:gd name="connsiteY4" fmla="*/ 3483701 h 3483701"/>
              <a:gd name="connsiteX5" fmla="*/ 227374 w 4542367"/>
              <a:gd name="connsiteY5" fmla="*/ 3471075 h 3483701"/>
              <a:gd name="connsiteX6" fmla="*/ 0 w 4542367"/>
              <a:gd name="connsiteY6" fmla="*/ 2439994 h 3483701"/>
              <a:gd name="connsiteX7" fmla="*/ 2434167 w 4542367"/>
              <a:gd name="connsiteY7" fmla="*/ 0 h 348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2367" h="3483701">
                <a:moveTo>
                  <a:pt x="2434167" y="0"/>
                </a:moveTo>
                <a:cubicBezTo>
                  <a:pt x="3274388" y="0"/>
                  <a:pt x="4015179" y="426728"/>
                  <a:pt x="4452616" y="1075771"/>
                </a:cubicBezTo>
                <a:lnTo>
                  <a:pt x="4542367" y="1223858"/>
                </a:lnTo>
                <a:lnTo>
                  <a:pt x="4542367" y="3483701"/>
                </a:lnTo>
                <a:lnTo>
                  <a:pt x="233728" y="3483701"/>
                </a:lnTo>
                <a:lnTo>
                  <a:pt x="227374" y="3471075"/>
                </a:lnTo>
                <a:cubicBezTo>
                  <a:pt x="81484" y="3157870"/>
                  <a:pt x="0" y="2808471"/>
                  <a:pt x="0" y="2439994"/>
                </a:cubicBezTo>
                <a:cubicBezTo>
                  <a:pt x="0" y="1092423"/>
                  <a:pt x="1089814" y="0"/>
                  <a:pt x="24341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3C00EC48-A9D1-12E4-D4D3-C711496675E2}"/>
              </a:ext>
            </a:extLst>
          </p:cNvPr>
          <p:cNvSpPr/>
          <p:nvPr userDrawn="1"/>
        </p:nvSpPr>
        <p:spPr>
          <a:xfrm>
            <a:off x="4845009" y="3901159"/>
            <a:ext cx="2585995" cy="2637757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CE8644E0-C868-204B-71CB-7E084FCA468C}"/>
              </a:ext>
            </a:extLst>
          </p:cNvPr>
          <p:cNvSpPr/>
          <p:nvPr userDrawn="1"/>
        </p:nvSpPr>
        <p:spPr>
          <a:xfrm>
            <a:off x="8284444" y="815038"/>
            <a:ext cx="1636373" cy="1615422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EB6D253-E0DC-640D-623B-946CB44A8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44" y="408196"/>
            <a:ext cx="7791284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F9F44A9-B86F-9528-46EA-A683DA69DF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913" y="1588173"/>
            <a:ext cx="5332248" cy="486163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EC544A2B-4048-0705-305D-026098A3C5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2914" y="1073965"/>
            <a:ext cx="5332246" cy="340953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</p:spTree>
    <p:extLst>
      <p:ext uri="{BB962C8B-B14F-4D97-AF65-F5344CB8AC3E}">
        <p14:creationId xmlns:p14="http://schemas.microsoft.com/office/powerpoint/2010/main" val="203080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 Fotka (3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ál 22">
            <a:extLst>
              <a:ext uri="{FF2B5EF4-FFF2-40B4-BE49-F238E27FC236}">
                <a16:creationId xmlns:a16="http://schemas.microsoft.com/office/drawing/2014/main" id="{4D31E71B-5D63-AF19-FE87-80A7BF219017}"/>
              </a:ext>
            </a:extLst>
          </p:cNvPr>
          <p:cNvSpPr/>
          <p:nvPr userDrawn="1"/>
        </p:nvSpPr>
        <p:spPr>
          <a:xfrm>
            <a:off x="4413184" y="4083829"/>
            <a:ext cx="2049256" cy="2023018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EAEBE22F-64C8-355A-5EAA-446A6DBF9E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156" y="408196"/>
            <a:ext cx="9823138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D8978E59-33F6-2859-C66B-6035E58F46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6158" y="1073961"/>
            <a:ext cx="9823135" cy="370044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1DCEB6F0-5A23-C703-BC14-DF6BB446C9BC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442913" y="1589101"/>
            <a:ext cx="3588862" cy="235557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20" name="Zástupný symbol obrázku 9">
            <a:extLst>
              <a:ext uri="{FF2B5EF4-FFF2-40B4-BE49-F238E27FC236}">
                <a16:creationId xmlns:a16="http://schemas.microsoft.com/office/drawing/2014/main" id="{719636A2-9E66-34A8-24F7-F26DA88F44E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811421" y="3989016"/>
            <a:ext cx="2580707" cy="246079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797CA8AA-17B8-4315-8F36-1E6C57853150}"/>
              </a:ext>
            </a:extLst>
          </p:cNvPr>
          <p:cNvSpPr/>
          <p:nvPr userDrawn="1"/>
        </p:nvSpPr>
        <p:spPr>
          <a:xfrm>
            <a:off x="778931" y="5627981"/>
            <a:ext cx="563493" cy="556278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E0CB3B14-1C96-1060-95D5-CD0883C18FBA}"/>
              </a:ext>
            </a:extLst>
          </p:cNvPr>
          <p:cNvSpPr/>
          <p:nvPr userDrawn="1"/>
        </p:nvSpPr>
        <p:spPr>
          <a:xfrm>
            <a:off x="10618051" y="3893008"/>
            <a:ext cx="933492" cy="92154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Zástupný symbol obrázku 9">
            <a:extLst>
              <a:ext uri="{FF2B5EF4-FFF2-40B4-BE49-F238E27FC236}">
                <a16:creationId xmlns:a16="http://schemas.microsoft.com/office/drawing/2014/main" id="{1DE6892D-148B-5BE5-8191-E585AAF4E5B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691848" y="3997936"/>
            <a:ext cx="2580707" cy="246079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DC5C83B0-993A-1AF1-E26F-35630DD7A5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1424" y="3989017"/>
            <a:ext cx="2580707" cy="246079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4CDDC5-8A18-1B0C-AE95-19A370780299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4302475" y="1586128"/>
            <a:ext cx="3600000" cy="235557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E5CDA4C0-1419-4ACB-7FA8-1E26A4265CDF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141423" y="1586128"/>
            <a:ext cx="3600000" cy="235557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79617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 fotka na straně (vprav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1C29621E-1F30-65EA-622F-105DDB64310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 flipH="1">
            <a:off x="6095997" y="0"/>
            <a:ext cx="6096003" cy="6858000"/>
          </a:xfrm>
          <a:custGeom>
            <a:avLst/>
            <a:gdLst>
              <a:gd name="connsiteX0" fmla="*/ 4045362 w 6096002"/>
              <a:gd name="connsiteY0" fmla="*/ 0 h 6858000"/>
              <a:gd name="connsiteX1" fmla="*/ 0 w 6096002"/>
              <a:gd name="connsiteY1" fmla="*/ 0 h 6858000"/>
              <a:gd name="connsiteX2" fmla="*/ 0 w 6096002"/>
              <a:gd name="connsiteY2" fmla="*/ 6858000 h 6858000"/>
              <a:gd name="connsiteX3" fmla="*/ 6096002 w 6096002"/>
              <a:gd name="connsiteY3" fmla="*/ 6858000 h 6858000"/>
              <a:gd name="connsiteX4" fmla="*/ 6096002 w 6096002"/>
              <a:gd name="connsiteY4" fmla="*/ 6793942 h 6858000"/>
              <a:gd name="connsiteX5" fmla="*/ 5896405 w 6096002"/>
              <a:gd name="connsiteY5" fmla="*/ 6557746 h 6858000"/>
              <a:gd name="connsiteX6" fmla="*/ 3952776 w 6096002"/>
              <a:gd name="connsiteY6" fmla="*/ 1203212 h 6858000"/>
              <a:gd name="connsiteX7" fmla="*/ 4011533 w 6096002"/>
              <a:gd name="connsiteY7" fmla="*/ 2240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2" h="6858000">
                <a:moveTo>
                  <a:pt x="4045362" y="0"/>
                </a:moveTo>
                <a:lnTo>
                  <a:pt x="0" y="0"/>
                </a:lnTo>
                <a:lnTo>
                  <a:pt x="0" y="6858000"/>
                </a:lnTo>
                <a:lnTo>
                  <a:pt x="6096002" y="6858000"/>
                </a:lnTo>
                <a:lnTo>
                  <a:pt x="6096002" y="6793942"/>
                </a:lnTo>
                <a:lnTo>
                  <a:pt x="5896405" y="6557746"/>
                </a:lnTo>
                <a:cubicBezTo>
                  <a:pt x="4669299" y="5029264"/>
                  <a:pt x="3952776" y="3186652"/>
                  <a:pt x="3952776" y="1203212"/>
                </a:cubicBezTo>
                <a:cubicBezTo>
                  <a:pt x="3952776" y="872639"/>
                  <a:pt x="3972680" y="545977"/>
                  <a:pt x="4011533" y="22403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 algn="r">
              <a:defRPr lang="cs-CZ" sz="1600" i="1" dirty="0">
                <a:solidFill>
                  <a:srgbClr val="01488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315278F0-43C4-9279-A581-CB184D1B978B}"/>
              </a:ext>
            </a:extLst>
          </p:cNvPr>
          <p:cNvSpPr/>
          <p:nvPr userDrawn="1"/>
        </p:nvSpPr>
        <p:spPr>
          <a:xfrm>
            <a:off x="5901038" y="0"/>
            <a:ext cx="2583540" cy="6861620"/>
          </a:xfrm>
          <a:custGeom>
            <a:avLst/>
            <a:gdLst>
              <a:gd name="connsiteX0" fmla="*/ 1582379 w 2583540"/>
              <a:gd name="connsiteY0" fmla="*/ 0 h 6861620"/>
              <a:gd name="connsiteX1" fmla="*/ 2544241 w 2583540"/>
              <a:gd name="connsiteY1" fmla="*/ 0 h 6861620"/>
              <a:gd name="connsiteX2" fmla="*/ 2546164 w 2583540"/>
              <a:gd name="connsiteY2" fmla="*/ 18237 h 6861620"/>
              <a:gd name="connsiteX3" fmla="*/ 2583540 w 2583540"/>
              <a:gd name="connsiteY3" fmla="*/ 848579 h 6861620"/>
              <a:gd name="connsiteX4" fmla="*/ 646800 w 2583540"/>
              <a:gd name="connsiteY4" fmla="*/ 6555449 h 6861620"/>
              <a:gd name="connsiteX5" fmla="*/ 410569 w 2583540"/>
              <a:gd name="connsiteY5" fmla="*/ 6861620 h 6861620"/>
              <a:gd name="connsiteX6" fmla="*/ 0 w 2583540"/>
              <a:gd name="connsiteY6" fmla="*/ 6861620 h 6861620"/>
              <a:gd name="connsiteX7" fmla="*/ 167331 w 2583540"/>
              <a:gd name="connsiteY7" fmla="*/ 6628441 h 6861620"/>
              <a:gd name="connsiteX8" fmla="*/ 1740647 w 2583540"/>
              <a:gd name="connsiteY8" fmla="*/ 1643888 h 6861620"/>
              <a:gd name="connsiteX9" fmla="*/ 1589269 w 2583540"/>
              <a:gd name="connsiteY9" fmla="*/ 33403 h 686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3540" h="6861620">
                <a:moveTo>
                  <a:pt x="1582379" y="0"/>
                </a:moveTo>
                <a:lnTo>
                  <a:pt x="2544241" y="0"/>
                </a:lnTo>
                <a:lnTo>
                  <a:pt x="2546164" y="18237"/>
                </a:lnTo>
                <a:cubicBezTo>
                  <a:pt x="2570930" y="292284"/>
                  <a:pt x="2583540" y="569191"/>
                  <a:pt x="2583540" y="848579"/>
                </a:cubicBezTo>
                <a:cubicBezTo>
                  <a:pt x="2583540" y="2943987"/>
                  <a:pt x="1874254" y="4899914"/>
                  <a:pt x="646800" y="6555449"/>
                </a:cubicBezTo>
                <a:lnTo>
                  <a:pt x="410569" y="6861620"/>
                </a:lnTo>
                <a:lnTo>
                  <a:pt x="0" y="6861620"/>
                </a:lnTo>
                <a:lnTo>
                  <a:pt x="167331" y="6628441"/>
                </a:lnTo>
                <a:cubicBezTo>
                  <a:pt x="1164457" y="5182446"/>
                  <a:pt x="1740647" y="3474080"/>
                  <a:pt x="1740647" y="1643888"/>
                </a:cubicBezTo>
                <a:cubicBezTo>
                  <a:pt x="1740647" y="1094830"/>
                  <a:pt x="1688790" y="556737"/>
                  <a:pt x="1589269" y="33403"/>
                </a:cubicBezTo>
                <a:close/>
              </a:path>
            </a:pathLst>
          </a:cu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291414F-FF44-4F2E-97D0-47FDD2FA25F4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EAEBE22F-64C8-355A-5EAA-446A6DBF9E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02" y="408196"/>
            <a:ext cx="7794626" cy="656649"/>
          </a:xfrm>
        </p:spPr>
        <p:txBody>
          <a:bodyPr rtlCol="0"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pPr rtl="0"/>
            <a:r>
              <a:rPr lang="cs-CZ" dirty="0"/>
              <a:t>(Nadpis stránky)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D8978E59-33F6-2859-C66B-6035E58F46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2914" y="1073964"/>
            <a:ext cx="6748998" cy="379453"/>
          </a:xfrm>
        </p:spPr>
        <p:txBody>
          <a:bodyPr rtlCol="0"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  <a:latin typeface="Corbel" panose="020B0503020204020204" pitchFamily="34" charset="0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 rtl="0"/>
            <a:r>
              <a:rPr lang="cs-CZ" dirty="0"/>
              <a:t>(Podnadpis)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7F79A138-38B1-3BFF-DD97-722AA3E587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913" y="1588168"/>
            <a:ext cx="6749000" cy="486502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cs-CZ" dirty="0"/>
              <a:t>(Text)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1112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42137025-6A3F-7D44-2FFD-76E1C2AEC47D}"/>
              </a:ext>
            </a:extLst>
          </p:cNvPr>
          <p:cNvGrpSpPr/>
          <p:nvPr userDrawn="1"/>
        </p:nvGrpSpPr>
        <p:grpSpPr>
          <a:xfrm>
            <a:off x="10211266" y="5"/>
            <a:ext cx="1980737" cy="1601881"/>
            <a:chOff x="10211264" y="1"/>
            <a:chExt cx="1980737" cy="1601881"/>
          </a:xfrm>
        </p:grpSpPr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A2A3884E-409F-3127-4F29-2A59C92301FB}"/>
                </a:ext>
              </a:extLst>
            </p:cNvPr>
            <p:cNvSpPr>
              <a:spLocks/>
            </p:cNvSpPr>
            <p:nvPr userDrawn="1"/>
          </p:nvSpPr>
          <p:spPr>
            <a:xfrm>
              <a:off x="10211264" y="1"/>
              <a:ext cx="1980737" cy="1601881"/>
            </a:xfrm>
            <a:custGeom>
              <a:avLst/>
              <a:gdLst>
                <a:gd name="connsiteX0" fmla="*/ 53844 w 1980737"/>
                <a:gd name="connsiteY0" fmla="*/ 0 h 1601881"/>
                <a:gd name="connsiteX1" fmla="*/ 1980737 w 1980737"/>
                <a:gd name="connsiteY1" fmla="*/ 0 h 1601881"/>
                <a:gd name="connsiteX2" fmla="*/ 1980737 w 1980737"/>
                <a:gd name="connsiteY2" fmla="*/ 1321758 h 1601881"/>
                <a:gd name="connsiteX3" fmla="*/ 1890400 w 1980737"/>
                <a:gd name="connsiteY3" fmla="*/ 1390662 h 1601881"/>
                <a:gd name="connsiteX4" fmla="*/ 1212487 w 1980737"/>
                <a:gd name="connsiteY4" fmla="*/ 1601881 h 1601881"/>
                <a:gd name="connsiteX5" fmla="*/ 0 w 1980737"/>
                <a:gd name="connsiteY5" fmla="*/ 365125 h 1601881"/>
                <a:gd name="connsiteX6" fmla="*/ 24633 w 1980737"/>
                <a:gd name="connsiteY6" fmla="*/ 115876 h 160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0737" h="1601881">
                  <a:moveTo>
                    <a:pt x="53844" y="0"/>
                  </a:moveTo>
                  <a:lnTo>
                    <a:pt x="1980737" y="0"/>
                  </a:lnTo>
                  <a:lnTo>
                    <a:pt x="1980737" y="1321758"/>
                  </a:lnTo>
                  <a:lnTo>
                    <a:pt x="1890400" y="1390662"/>
                  </a:lnTo>
                  <a:cubicBezTo>
                    <a:pt x="1696886" y="1524015"/>
                    <a:pt x="1463601" y="1601881"/>
                    <a:pt x="1212487" y="1601881"/>
                  </a:cubicBezTo>
                  <a:cubicBezTo>
                    <a:pt x="542849" y="1601881"/>
                    <a:pt x="0" y="1048166"/>
                    <a:pt x="0" y="365125"/>
                  </a:cubicBezTo>
                  <a:cubicBezTo>
                    <a:pt x="0" y="279745"/>
                    <a:pt x="8482" y="196385"/>
                    <a:pt x="24633" y="115876"/>
                  </a:cubicBez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 sz="1800" dirty="0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727CBFAF-B29D-F55F-C078-9F3FFDA1752F}"/>
                </a:ext>
              </a:extLst>
            </p:cNvPr>
            <p:cNvSpPr txBox="1">
              <a:spLocks/>
            </p:cNvSpPr>
            <p:nvPr userDrawn="1">
              <p:extLst>
                <p:ext uri="{1162E1C5-73C7-4A58-AE30-91384D911F3F}">
                  <p184:classification xmlns:p184="http://schemas.microsoft.com/office/powerpoint/2018/4/main" val="hdr"/>
                </p:ext>
              </p:extLst>
            </p:nvPr>
          </p:nvSpPr>
          <p:spPr>
            <a:xfrm>
              <a:off x="10610851" y="63500"/>
              <a:ext cx="1546225" cy="153888"/>
            </a:xfrm>
            <a:prstGeom prst="rect">
              <a:avLst/>
            </a:prstGeom>
          </p:spPr>
          <p:txBody>
            <a:bodyPr horzOverflow="overflow" lIns="0" tIns="0" rIns="0" bIns="0">
              <a:spAutoFit/>
            </a:bodyPr>
            <a:lstStyle/>
            <a:p>
              <a:pPr algn="l"/>
              <a:r>
                <a:rPr lang="cs-CZ" sz="1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Klasifikace informací: Veřejné</a:t>
              </a:r>
            </a:p>
          </p:txBody>
        </p:sp>
        <p:pic>
          <p:nvPicPr>
            <p:cNvPr id="10" name="Obrázek 9" descr="Obsah obrázku Grafika, Písmo, logo, grafický design&#10;&#10;Popis byl vytvořen automaticky">
              <a:extLst>
                <a:ext uri="{FF2B5EF4-FFF2-40B4-BE49-F238E27FC236}">
                  <a16:creationId xmlns:a16="http://schemas.microsoft.com/office/drawing/2014/main" id="{F8FD612E-4DDC-0761-1735-F65D18861E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0190" y="241418"/>
              <a:ext cx="1754048" cy="524060"/>
            </a:xfrm>
            <a:prstGeom prst="rect">
              <a:avLst/>
            </a:prstGeom>
          </p:spPr>
        </p:pic>
      </p:grpSp>
      <p:pic>
        <p:nvPicPr>
          <p:cNvPr id="5" name="Obrázek 4" descr="Obsah obrázku Grafika, snímek obrazovky, grafický design, Písmo&#10;&#10;Popis byl vytvořen automaticky">
            <a:extLst>
              <a:ext uri="{FF2B5EF4-FFF2-40B4-BE49-F238E27FC236}">
                <a16:creationId xmlns:a16="http://schemas.microsoft.com/office/drawing/2014/main" id="{93982A37-B5BB-9FD4-66CF-6C8CDE73C16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756" y="771291"/>
            <a:ext cx="1358418" cy="592804"/>
          </a:xfrm>
          <a:prstGeom prst="rect">
            <a:avLst/>
          </a:prstGeom>
        </p:spPr>
      </p:pic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078C95AF-5BBC-5E76-D582-408D522D28F1}"/>
              </a:ext>
            </a:extLst>
          </p:cNvPr>
          <p:cNvSpPr/>
          <p:nvPr userDrawn="1"/>
        </p:nvSpPr>
        <p:spPr>
          <a:xfrm>
            <a:off x="10891683" y="6236396"/>
            <a:ext cx="671065" cy="595981"/>
          </a:xfrm>
          <a:custGeom>
            <a:avLst/>
            <a:gdLst>
              <a:gd name="connsiteX0" fmla="*/ 386853 w 773706"/>
              <a:gd name="connsiteY0" fmla="*/ 0 h 687140"/>
              <a:gd name="connsiteX1" fmla="*/ 773706 w 773706"/>
              <a:gd name="connsiteY1" fmla="*/ 368035 h 687140"/>
              <a:gd name="connsiteX2" fmla="*/ 603146 w 773706"/>
              <a:gd name="connsiteY2" fmla="*/ 673216 h 687140"/>
              <a:gd name="connsiteX3" fmla="*/ 576180 w 773706"/>
              <a:gd name="connsiteY3" fmla="*/ 687140 h 687140"/>
              <a:gd name="connsiteX4" fmla="*/ 197526 w 773706"/>
              <a:gd name="connsiteY4" fmla="*/ 687140 h 687140"/>
              <a:gd name="connsiteX5" fmla="*/ 170560 w 773706"/>
              <a:gd name="connsiteY5" fmla="*/ 673216 h 687140"/>
              <a:gd name="connsiteX6" fmla="*/ 0 w 773706"/>
              <a:gd name="connsiteY6" fmla="*/ 368035 h 687140"/>
              <a:gd name="connsiteX7" fmla="*/ 386853 w 773706"/>
              <a:gd name="connsiteY7" fmla="*/ 0 h 68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706" h="687140">
                <a:moveTo>
                  <a:pt x="386853" y="0"/>
                </a:moveTo>
                <a:cubicBezTo>
                  <a:pt x="600506" y="0"/>
                  <a:pt x="773706" y="164775"/>
                  <a:pt x="773706" y="368035"/>
                </a:cubicBezTo>
                <a:cubicBezTo>
                  <a:pt x="773706" y="495073"/>
                  <a:pt x="706050" y="607077"/>
                  <a:pt x="603146" y="673216"/>
                </a:cubicBezTo>
                <a:lnTo>
                  <a:pt x="576180" y="687140"/>
                </a:lnTo>
                <a:lnTo>
                  <a:pt x="197526" y="687140"/>
                </a:lnTo>
                <a:lnTo>
                  <a:pt x="170560" y="673216"/>
                </a:lnTo>
                <a:cubicBezTo>
                  <a:pt x="67656" y="607077"/>
                  <a:pt x="0" y="495073"/>
                  <a:pt x="0" y="368035"/>
                </a:cubicBezTo>
                <a:cubicBezTo>
                  <a:pt x="0" y="164775"/>
                  <a:pt x="173200" y="0"/>
                  <a:pt x="3868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1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414F-FF44-4F2E-97D0-47FDD2FA25F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369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7" r:id="rId2"/>
    <p:sldLayoutId id="2147483720" r:id="rId3"/>
    <p:sldLayoutId id="2147483719" r:id="rId4"/>
    <p:sldLayoutId id="2147483711" r:id="rId5"/>
    <p:sldLayoutId id="2147483709" r:id="rId6"/>
    <p:sldLayoutId id="2147483700" r:id="rId7"/>
    <p:sldLayoutId id="2147483698" r:id="rId8"/>
    <p:sldLayoutId id="2147483710" r:id="rId9"/>
    <p:sldLayoutId id="2147483715" r:id="rId10"/>
    <p:sldLayoutId id="2147483716" r:id="rId11"/>
    <p:sldLayoutId id="2147483713" r:id="rId12"/>
    <p:sldLayoutId id="2147483714" r:id="rId13"/>
    <p:sldLayoutId id="2147483712" r:id="rId14"/>
    <p:sldLayoutId id="2147483699" r:id="rId15"/>
    <p:sldLayoutId id="2147483721" r:id="rId1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003" userDrawn="1">
          <p15:clr>
            <a:srgbClr val="F26B43"/>
          </p15:clr>
        </p15:guide>
        <p15:guide id="4" pos="279" userDrawn="1">
          <p15:clr>
            <a:srgbClr val="F26B43"/>
          </p15:clr>
        </p15:guide>
        <p15:guide id="5" pos="7401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158A883-87CE-0DFA-F614-9FE44D7DD7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Kybernetická bezpečnost v Moravskoslezském kraji a výhled do budoucna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4D8E11-CD15-CDA6-01AA-52F943787C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Kyberbezpečnost v regionech – OSTRAVA 2024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BB547C-8397-863E-D251-41E6078367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Jiří Doležel, auditor kybernetické bezpečnosti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8A6DC83-2304-DC9E-172F-4C30A1EB19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4. 4. 2024</a:t>
            </a:r>
          </a:p>
        </p:txBody>
      </p:sp>
    </p:spTree>
    <p:extLst>
      <p:ext uri="{BB962C8B-B14F-4D97-AF65-F5344CB8AC3E}">
        <p14:creationId xmlns:p14="http://schemas.microsoft.com/office/powerpoint/2010/main" val="2522841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AA36E-E6FA-42CB-11F6-FCBF43D6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Výhled do budoucna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5C1648-BEF8-D94F-42E3-078233844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20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 descr="Obsah obrázku osoba, computer, počítač, text&#10;&#10;Popis byl vytvořen automaticky">
            <a:extLst>
              <a:ext uri="{FF2B5EF4-FFF2-40B4-BE49-F238E27FC236}">
                <a16:creationId xmlns:a16="http://schemas.microsoft.com/office/drawing/2014/main" id="{6EE72F41-89C5-10F2-8DA2-57028E362A8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9F4FB7-1CBB-55CC-845A-2FE323A61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11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783504-E536-1D35-8303-77F747F3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Kybernetická bezpečnost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0200A64-77BE-8046-09C1-CAC639151F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Řešení organizací, které budou regulovanými subjekty</a:t>
            </a:r>
          </a:p>
          <a:p>
            <a:endParaRPr lang="cs-CZ" dirty="0"/>
          </a:p>
          <a:p>
            <a:r>
              <a:rPr lang="cs-CZ" dirty="0"/>
              <a:t>Centrální antivir s EDR/XDR</a:t>
            </a:r>
          </a:p>
          <a:p>
            <a:endParaRPr lang="cs-CZ" dirty="0"/>
          </a:p>
          <a:p>
            <a:r>
              <a:rPr lang="cs-CZ" dirty="0"/>
              <a:t>Monitoring zdravotechniky</a:t>
            </a:r>
          </a:p>
          <a:p>
            <a:endParaRPr lang="cs-CZ" dirty="0"/>
          </a:p>
          <a:p>
            <a:r>
              <a:rPr lang="cs-CZ" dirty="0"/>
              <a:t>DDI</a:t>
            </a:r>
          </a:p>
          <a:p>
            <a:endParaRPr lang="cs-CZ" dirty="0"/>
          </a:p>
          <a:p>
            <a:r>
              <a:rPr lang="cs-CZ" dirty="0" err="1"/>
              <a:t>Multifaktor</a:t>
            </a:r>
            <a:r>
              <a:rPr lang="cs-CZ" dirty="0"/>
              <a:t> a </a:t>
            </a:r>
            <a:r>
              <a:rPr lang="cs-CZ" dirty="0" err="1"/>
              <a:t>bezheslové</a:t>
            </a:r>
            <a:r>
              <a:rPr lang="cs-CZ" dirty="0"/>
              <a:t> přihlašování</a:t>
            </a:r>
          </a:p>
          <a:p>
            <a:endParaRPr lang="cs-CZ" dirty="0"/>
          </a:p>
          <a:p>
            <a:r>
              <a:rPr lang="cs-CZ" dirty="0"/>
              <a:t>Centrální zálohování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9032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F7166E4-9B12-72BE-6727-89386BAA6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12</a:t>
            </a:fld>
            <a:endParaRPr lang="cs-CZ"/>
          </a:p>
        </p:txBody>
      </p:sp>
      <p:pic>
        <p:nvPicPr>
          <p:cNvPr id="8" name="Zástupný symbol obrázku 7" descr="Obsah obrázku ohňostroj, světlo, kabel&#10;&#10;Popis byl vytvořen automaticky">
            <a:extLst>
              <a:ext uri="{FF2B5EF4-FFF2-40B4-BE49-F238E27FC236}">
                <a16:creationId xmlns:a16="http://schemas.microsoft.com/office/drawing/2014/main" id="{4658ACFE-82B5-BFAF-12EF-3E6D1778E38D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r="25971"/>
          <a:stretch>
            <a:fillRect/>
          </a:stretch>
        </p:blipFill>
        <p:spPr/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7AFD53A2-4080-D596-9171-4FDFD177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ICT infrastruktura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59B4E3A-0D69-6580-9F25-55141A1FF2C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cs-CZ" dirty="0"/>
              <a:t>Vysokorychlostní datová síť (VDS)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9F3D7AD-70A1-55C1-E818-5EE5FD624B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Zvyšování počtu organizací propojených VDS</a:t>
            </a:r>
          </a:p>
          <a:p>
            <a:endParaRPr lang="cs-CZ" dirty="0"/>
          </a:p>
          <a:p>
            <a:r>
              <a:rPr lang="cs-CZ" dirty="0"/>
              <a:t>Nákup aktivních prvků</a:t>
            </a:r>
          </a:p>
          <a:p>
            <a:endParaRPr lang="cs-CZ" dirty="0"/>
          </a:p>
          <a:p>
            <a:r>
              <a:rPr lang="cs-CZ" dirty="0"/>
              <a:t>Poskytování internetové konektivity</a:t>
            </a:r>
          </a:p>
          <a:p>
            <a:endParaRPr lang="cs-CZ" dirty="0"/>
          </a:p>
          <a:p>
            <a:r>
              <a:rPr lang="cs-CZ" dirty="0" err="1"/>
              <a:t>Redundace</a:t>
            </a:r>
            <a:r>
              <a:rPr lang="cs-CZ" dirty="0"/>
              <a:t> </a:t>
            </a:r>
            <a:r>
              <a:rPr lang="cs-CZ" dirty="0" err="1"/>
              <a:t>propojů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60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789611F-CED5-A7F5-BD1F-F37D3E7B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13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8A53D7-FC5B-ECDF-3BB9-3A3307BF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Vysokorychlostní datová síť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95FFB2-3924-2F7A-A63B-AC296EAD51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cs-CZ" dirty="0"/>
              <a:t>Aktuální stav</a:t>
            </a:r>
          </a:p>
        </p:txBody>
      </p:sp>
      <p:pic>
        <p:nvPicPr>
          <p:cNvPr id="19" name="Zástupný obsah 18">
            <a:extLst>
              <a:ext uri="{FF2B5EF4-FFF2-40B4-BE49-F238E27FC236}">
                <a16:creationId xmlns:a16="http://schemas.microsoft.com/office/drawing/2014/main" id="{4970A98B-20F3-D223-0B71-4898A7E8C815}"/>
              </a:ext>
            </a:extLst>
          </p:cNvPr>
          <p:cNvPicPr>
            <a:picLocks noGrp="1" noChangeAspect="1"/>
          </p:cNvPicPr>
          <p:nvPr>
            <p:ph idx="35"/>
          </p:nvPr>
        </p:nvPicPr>
        <p:blipFill>
          <a:blip r:embed="rId2"/>
          <a:stretch>
            <a:fillRect/>
          </a:stretch>
        </p:blipFill>
        <p:spPr>
          <a:xfrm>
            <a:off x="2285096" y="1199409"/>
            <a:ext cx="7730972" cy="4857750"/>
          </a:xfrm>
        </p:spPr>
      </p:pic>
    </p:spTree>
    <p:extLst>
      <p:ext uri="{BB962C8B-B14F-4D97-AF65-F5344CB8AC3E}">
        <p14:creationId xmlns:p14="http://schemas.microsoft.com/office/powerpoint/2010/main" val="2093597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789611F-CED5-A7F5-BD1F-F37D3E7B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14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8A53D7-FC5B-ECDF-3BB9-3A3307BF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Vysokorychlostní datová síť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95FFB2-3924-2F7A-A63B-AC296EAD51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cs-CZ" dirty="0"/>
              <a:t>Do roku 2027</a:t>
            </a:r>
          </a:p>
        </p:txBody>
      </p:sp>
      <p:pic>
        <p:nvPicPr>
          <p:cNvPr id="8" name="Zástupný obsah 7" descr="Obsah obrázku mapa, umění">
            <a:extLst>
              <a:ext uri="{FF2B5EF4-FFF2-40B4-BE49-F238E27FC236}">
                <a16:creationId xmlns:a16="http://schemas.microsoft.com/office/drawing/2014/main" id="{745A72E3-9CAF-A460-62A5-49594846FA44}"/>
              </a:ext>
            </a:extLst>
          </p:cNvPr>
          <p:cNvPicPr>
            <a:picLocks noGrp="1" noChangeAspect="1"/>
          </p:cNvPicPr>
          <p:nvPr>
            <p:ph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89" y="1064845"/>
            <a:ext cx="7981472" cy="5266301"/>
          </a:xfrm>
        </p:spPr>
      </p:pic>
    </p:spTree>
    <p:extLst>
      <p:ext uri="{BB962C8B-B14F-4D97-AF65-F5344CB8AC3E}">
        <p14:creationId xmlns:p14="http://schemas.microsoft.com/office/powerpoint/2010/main" val="1308865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Obsah obrázku interiér, světlo&#10;&#10;Popis byl vytvořen automaticky">
            <a:extLst>
              <a:ext uri="{FF2B5EF4-FFF2-40B4-BE49-F238E27FC236}">
                <a16:creationId xmlns:a16="http://schemas.microsoft.com/office/drawing/2014/main" id="{AD8BD0C2-B109-BE87-A275-165DA544D251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r="24994"/>
          <a:stretch>
            <a:fillRect/>
          </a:stretch>
        </p:blipFill>
        <p:spPr/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67CA47-6363-907E-43E2-35B7AFAC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15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5B7214-5AE6-3210-69C2-B0F12662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Hospital</a:t>
            </a:r>
            <a:r>
              <a:rPr lang="cs-CZ" dirty="0"/>
              <a:t> Cloud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2D061DA-E0E5-F711-FC40-48CF73D73F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cs-CZ" dirty="0"/>
              <a:t>Centrální vrstva provozovaných systémů nemocnic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61F330-E49A-8D91-F343-3D27BDB054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Provoz vybraných e-</a:t>
            </a:r>
            <a:r>
              <a:rPr lang="cs-CZ" dirty="0" err="1"/>
              <a:t>health</a:t>
            </a:r>
            <a:r>
              <a:rPr lang="cs-CZ" dirty="0"/>
              <a:t> služeb</a:t>
            </a:r>
          </a:p>
          <a:p>
            <a:endParaRPr lang="cs-CZ" dirty="0"/>
          </a:p>
          <a:p>
            <a:r>
              <a:rPr lang="cs-CZ" dirty="0"/>
              <a:t>Provoz bezpečnostních nástrojů</a:t>
            </a:r>
          </a:p>
          <a:p>
            <a:endParaRPr lang="cs-CZ" dirty="0"/>
          </a:p>
          <a:p>
            <a:r>
              <a:rPr lang="cs-CZ" dirty="0"/>
              <a:t>Zálohování</a:t>
            </a:r>
          </a:p>
          <a:p>
            <a:endParaRPr lang="cs-CZ" dirty="0"/>
          </a:p>
          <a:p>
            <a:r>
              <a:rPr lang="cs-CZ" dirty="0"/>
              <a:t>Nákup FW, </a:t>
            </a:r>
            <a:r>
              <a:rPr lang="cs-CZ" dirty="0" err="1"/>
              <a:t>loadbalancerů,diskových</a:t>
            </a:r>
            <a:r>
              <a:rPr lang="cs-CZ" dirty="0"/>
              <a:t> polí a aktivních prvků obecně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398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E4DE684D-9959-971C-7F42-8FF451790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1" y="0"/>
            <a:ext cx="9563983" cy="630321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789611F-CED5-A7F5-BD1F-F37D3E7B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16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8A53D7-FC5B-ECDF-3BB9-3A3307BF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Hospital</a:t>
            </a:r>
            <a:r>
              <a:rPr lang="cs-CZ" dirty="0"/>
              <a:t> Cloud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95FFB2-3924-2F7A-A63B-AC296EAD51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cs-CZ" dirty="0"/>
              <a:t>Centrální vrstva provozovaných systémů nemocnic</a:t>
            </a:r>
          </a:p>
        </p:txBody>
      </p:sp>
    </p:spTree>
    <p:extLst>
      <p:ext uri="{BB962C8B-B14F-4D97-AF65-F5344CB8AC3E}">
        <p14:creationId xmlns:p14="http://schemas.microsoft.com/office/powerpoint/2010/main" val="2355572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D5DBC-7B3C-94F7-811B-2981A0A7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0E98EA-0BCE-7E84-9103-C8B75A4996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17</a:t>
            </a:fld>
            <a:endParaRPr lang="cs-CZ" dirty="0"/>
          </a:p>
        </p:txBody>
      </p:sp>
      <p:pic>
        <p:nvPicPr>
          <p:cNvPr id="17" name="Zástupný symbol obrázku 16" descr="Obsah obrázku Lidská tvář, osoba, oblečení, Brada&#10;&#10;Popis byl vytvořen automaticky">
            <a:extLst>
              <a:ext uri="{FF2B5EF4-FFF2-40B4-BE49-F238E27FC236}">
                <a16:creationId xmlns:a16="http://schemas.microsoft.com/office/drawing/2014/main" id="{09085399-0885-47A2-921C-E065A94B07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146"/>
          <a:stretch>
            <a:fillRect/>
          </a:stretch>
        </p:blipFill>
        <p:spPr/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C77D0B5-7C93-220A-E68A-1A44889D88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/>
              <a:t>Jiří Doležel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DE90E859-3D90-E483-D8CA-AF1D99FC0B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cs-CZ" dirty="0"/>
              <a:t>Auditor kybernetické bezpečnosti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7EC98CAA-59A5-BF76-BC0C-7E634690CE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s-CZ" dirty="0"/>
              <a:t>jiri.dolezel@msdc.cz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F57B782B-5BC1-CE11-B71C-A8C7C2D2B5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cs-CZ" dirty="0"/>
              <a:t>+420 603 107 301</a:t>
            </a:r>
          </a:p>
        </p:txBody>
      </p:sp>
      <p:pic>
        <p:nvPicPr>
          <p:cNvPr id="21" name="Obrázek 20" descr="Obsah obrázku Grafika, symbol, logo, Písmo&#10;&#10;Popis byl vytvořen automaticky">
            <a:extLst>
              <a:ext uri="{FF2B5EF4-FFF2-40B4-BE49-F238E27FC236}">
                <a16:creationId xmlns:a16="http://schemas.microsoft.com/office/drawing/2014/main" id="{1DA91DF1-14E4-1CDF-FC5C-A3BCB9736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" y="1871664"/>
            <a:ext cx="4719635" cy="47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6EB1FCF-0E88-E346-1B95-211C998C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2</a:t>
            </a:fld>
            <a:endParaRPr lang="cs-CZ"/>
          </a:p>
        </p:txBody>
      </p:sp>
      <p:pic>
        <p:nvPicPr>
          <p:cNvPr id="8" name="Zástupný symbol obrázku 7" descr="Obsah obrázku kancelářské potřeby, Kancelářská technika, počítač, computer&#10;&#10;Popis byl vytvořen automaticky">
            <a:extLst>
              <a:ext uri="{FF2B5EF4-FFF2-40B4-BE49-F238E27FC236}">
                <a16:creationId xmlns:a16="http://schemas.microsoft.com/office/drawing/2014/main" id="{FE36373E-B65C-E363-608C-2C118F060BA7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r="25965"/>
          <a:stretch>
            <a:fillRect/>
          </a:stretch>
        </p:blipFill>
        <p:spPr/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52C11CB7-801D-36EF-0D2F-7A2A4FD0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Agenda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AC8ED73-9A87-6EFA-90F1-C433B09EF95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cs-CZ" dirty="0"/>
              <a:t>O čem budu hovořit?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6F5653D-C340-D577-E6D0-72E95D5D6D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Představení organizace</a:t>
            </a:r>
          </a:p>
          <a:p>
            <a:endParaRPr lang="cs-CZ" sz="2400" dirty="0"/>
          </a:p>
          <a:p>
            <a:r>
              <a:rPr lang="cs-CZ" sz="2400" dirty="0"/>
              <a:t>Aktuální stav informační a kybernetické bezpečnosti v MS kraji</a:t>
            </a:r>
          </a:p>
          <a:p>
            <a:endParaRPr lang="cs-CZ" sz="2400" dirty="0"/>
          </a:p>
          <a:p>
            <a:r>
              <a:rPr lang="cs-CZ" sz="2400" dirty="0"/>
              <a:t>Výhled do budoucna</a:t>
            </a:r>
          </a:p>
          <a:p>
            <a:endParaRPr lang="cs-CZ" sz="2400" dirty="0"/>
          </a:p>
          <a:p>
            <a:r>
              <a:rPr lang="cs-CZ" sz="2400" dirty="0"/>
              <a:t>Slovo závěrem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52492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AA36E-E6FA-42CB-11F6-FCBF43D6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Představení organizace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5C1648-BEF8-D94F-42E3-078233844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689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436C22D-C35E-C3CF-AAED-95D14C9661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5092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 descr="Obsah obrázku osoba, computer, počítač, text&#10;&#10;Popis byl vytvořen automaticky">
            <a:extLst>
              <a:ext uri="{FF2B5EF4-FFF2-40B4-BE49-F238E27FC236}">
                <a16:creationId xmlns:a16="http://schemas.microsoft.com/office/drawing/2014/main" id="{6EE72F41-89C5-10F2-8DA2-57028E362A8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9F4FB7-1CBB-55CC-845A-2FE323A61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5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783504-E536-1D35-8303-77F747F3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Kybernetická bezpečnost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82DD529-5735-2087-97BD-21B4123BB8E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cs-CZ" dirty="0"/>
              <a:t>Oblast zdravotnictví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0200A64-77BE-8046-09C1-CAC639151F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Výkon rolí vyžadovaných zákonem o kybernetické bezpečnosti</a:t>
            </a:r>
          </a:p>
          <a:p>
            <a:endParaRPr lang="cs-CZ" dirty="0"/>
          </a:p>
          <a:p>
            <a:r>
              <a:rPr lang="cs-CZ" dirty="0"/>
              <a:t>Implementace ISMS </a:t>
            </a:r>
          </a:p>
          <a:p>
            <a:endParaRPr lang="cs-CZ" dirty="0"/>
          </a:p>
          <a:p>
            <a:r>
              <a:rPr lang="cs-CZ" dirty="0"/>
              <a:t>Dohledové centrum</a:t>
            </a:r>
          </a:p>
          <a:p>
            <a:endParaRPr lang="cs-CZ" dirty="0"/>
          </a:p>
          <a:p>
            <a:r>
              <a:rPr lang="cs-CZ" dirty="0"/>
              <a:t>Odborné semináře</a:t>
            </a:r>
          </a:p>
          <a:p>
            <a:endParaRPr lang="cs-CZ" dirty="0"/>
          </a:p>
          <a:p>
            <a:r>
              <a:rPr lang="cs-CZ" dirty="0"/>
              <a:t>Vzdělávání</a:t>
            </a:r>
          </a:p>
          <a:p>
            <a:endParaRPr lang="cs-CZ" dirty="0"/>
          </a:p>
          <a:p>
            <a:r>
              <a:rPr lang="cs-CZ" dirty="0"/>
              <a:t>Korporátní výbor řízení kybernetické bezpečnosti</a:t>
            </a:r>
          </a:p>
          <a:p>
            <a:endParaRPr lang="cs-CZ" dirty="0"/>
          </a:p>
          <a:p>
            <a:r>
              <a:rPr lang="cs-CZ" dirty="0"/>
              <a:t>Standardizace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895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82E3AF7-B4CB-EE69-6625-3EE140DA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6</a:t>
            </a:fld>
            <a:endParaRPr lang="cs-CZ"/>
          </a:p>
        </p:txBody>
      </p:sp>
      <p:pic>
        <p:nvPicPr>
          <p:cNvPr id="14" name="Zástupný symbol obrázku 13" descr="Obsah obrázku text, snímek obrazovky, světlo, noc&#10;&#10;Popis byl vytvořen automaticky">
            <a:extLst>
              <a:ext uri="{FF2B5EF4-FFF2-40B4-BE49-F238E27FC236}">
                <a16:creationId xmlns:a16="http://schemas.microsoft.com/office/drawing/2014/main" id="{F309867E-503A-2524-0065-277DEA7BC72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r="25965"/>
          <a:stretch>
            <a:fillRect/>
          </a:stretch>
        </p:blipFill>
        <p:spPr/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2C467DA4-9EBC-D8D2-8681-43B390AB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989" y="404813"/>
            <a:ext cx="6591099" cy="656649"/>
          </a:xfrm>
        </p:spPr>
        <p:txBody>
          <a:bodyPr/>
          <a:lstStyle/>
          <a:p>
            <a:r>
              <a:rPr lang="cs-CZ" dirty="0"/>
              <a:t>Kybernetická bezpečnost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A18B2D-6B3F-CB88-719F-07F814D9741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57991" y="1061462"/>
            <a:ext cx="6591099" cy="340953"/>
          </a:xfrm>
        </p:spPr>
        <p:txBody>
          <a:bodyPr/>
          <a:lstStyle/>
          <a:p>
            <a:r>
              <a:rPr lang="cs-CZ" dirty="0"/>
              <a:t>Ostatní oblasti – oblast dopravy, školství, sociálních služeb a kultury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DBFE81E-1AE8-2E61-096C-B72733171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7989" y="1588169"/>
            <a:ext cx="6591099" cy="4865018"/>
          </a:xfrm>
        </p:spPr>
        <p:txBody>
          <a:bodyPr/>
          <a:lstStyle/>
          <a:p>
            <a:r>
              <a:rPr lang="cs-CZ" dirty="0"/>
              <a:t>Konzultace v oblasti informační a kybernetické bezpečnosti</a:t>
            </a:r>
          </a:p>
          <a:p>
            <a:endParaRPr lang="cs-CZ" dirty="0"/>
          </a:p>
          <a:p>
            <a:r>
              <a:rPr lang="cs-CZ" dirty="0"/>
              <a:t>Bezpečnostní testy </a:t>
            </a:r>
          </a:p>
          <a:p>
            <a:endParaRPr lang="cs-CZ" dirty="0"/>
          </a:p>
          <a:p>
            <a:r>
              <a:rPr lang="cs-CZ" dirty="0"/>
              <a:t>Audity v oblasti informační a kybernetické bezpečnosti</a:t>
            </a:r>
          </a:p>
          <a:p>
            <a:endParaRPr lang="cs-CZ" dirty="0"/>
          </a:p>
          <a:p>
            <a:r>
              <a:rPr lang="cs-CZ" dirty="0"/>
              <a:t>Vzdělávání</a:t>
            </a:r>
          </a:p>
          <a:p>
            <a:endParaRPr lang="cs-CZ" dirty="0"/>
          </a:p>
          <a:p>
            <a:r>
              <a:rPr lang="cs-CZ" dirty="0"/>
              <a:t>Minimální bezpečnostní standard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199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8E9487-4426-994F-000D-702F25DF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Aktuální stav informační a kybernetické bezpečnosti v MS kraji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829BB2-8F16-6A45-B8AF-576DCD5708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553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 descr="Obsah obrázku snímek obrazovky&#10;&#10;Popis byl vytvořen automaticky">
            <a:extLst>
              <a:ext uri="{FF2B5EF4-FFF2-40B4-BE49-F238E27FC236}">
                <a16:creationId xmlns:a16="http://schemas.microsoft.com/office/drawing/2014/main" id="{BF133FC3-489C-5572-6866-C1B7E445E850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8" r="26068"/>
          <a:stretch>
            <a:fillRect/>
          </a:stretch>
        </p:blipFill>
        <p:spPr/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8EECB4-D4C0-7F7F-9AC9-17A17E27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8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18E02A-B76E-7165-199E-4829F7FD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Zdravotnictví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04D01D-2168-5B5A-FBE2-F4A42253FD3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cs-CZ" dirty="0"/>
              <a:t>7 krajských nemocnic, ZZS a sanatoria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FC1A227-E749-519D-062E-319C84DA3C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Provoz „aktivního SOC“ v režimu 24/7</a:t>
            </a:r>
          </a:p>
          <a:p>
            <a:endParaRPr lang="cs-CZ" dirty="0"/>
          </a:p>
          <a:p>
            <a:r>
              <a:rPr lang="cs-CZ" dirty="0"/>
              <a:t>Implementace ISMS</a:t>
            </a:r>
          </a:p>
          <a:p>
            <a:endParaRPr lang="cs-CZ" dirty="0"/>
          </a:p>
          <a:p>
            <a:r>
              <a:rPr lang="cs-CZ" dirty="0" err="1"/>
              <a:t>Privileged</a:t>
            </a:r>
            <a:r>
              <a:rPr lang="cs-CZ" dirty="0"/>
              <a:t> Access Management</a:t>
            </a:r>
          </a:p>
          <a:p>
            <a:endParaRPr lang="cs-CZ" dirty="0"/>
          </a:p>
          <a:p>
            <a:r>
              <a:rPr lang="cs-CZ" dirty="0"/>
              <a:t>Network Access </a:t>
            </a:r>
            <a:r>
              <a:rPr lang="cs-CZ" dirty="0" err="1"/>
              <a:t>Control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Hospital</a:t>
            </a:r>
            <a:r>
              <a:rPr lang="cs-CZ" dirty="0"/>
              <a:t> Cloud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0999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DF609D8-1A62-7B60-0438-2007FFDE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14F-FF44-4F2E-97D0-47FDD2FA25F4}" type="slidenum">
              <a:rPr lang="cs-CZ" smtClean="0"/>
              <a:t>9</a:t>
            </a:fld>
            <a:endParaRPr lang="cs-CZ"/>
          </a:p>
        </p:txBody>
      </p:sp>
      <p:pic>
        <p:nvPicPr>
          <p:cNvPr id="8" name="Zástupný symbol obrázku 7" descr="Obsah obrázku prostor, Vesmír, Astronomický objekt, astronomie&#10;&#10;Popis byl vytvořen automaticky">
            <a:extLst>
              <a:ext uri="{FF2B5EF4-FFF2-40B4-BE49-F238E27FC236}">
                <a16:creationId xmlns:a16="http://schemas.microsoft.com/office/drawing/2014/main" id="{C49DF90F-7F67-107B-DCB6-41FB39CBA8A7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1" r="27641"/>
          <a:stretch>
            <a:fillRect/>
          </a:stretch>
        </p:blipFill>
        <p:spPr/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CF63ED6B-ED1E-23C7-1A6D-581E0AE1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 oblasti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856C832-0D08-C590-4F4E-0B57EB533B3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cs-CZ" dirty="0"/>
              <a:t>Oblast školství, dopravy, kultury a oblast sociální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D445775-5E2D-A937-1E43-B2208DFD0A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Audity / GAP analýzy organizací</a:t>
            </a:r>
          </a:p>
          <a:p>
            <a:endParaRPr lang="cs-CZ" dirty="0"/>
          </a:p>
          <a:p>
            <a:r>
              <a:rPr lang="cs-CZ" dirty="0"/>
              <a:t>Konzultace v oblasti informační a kybernetické bezpečnosti</a:t>
            </a:r>
          </a:p>
          <a:p>
            <a:endParaRPr lang="cs-CZ" dirty="0"/>
          </a:p>
          <a:p>
            <a:r>
              <a:rPr lang="cs-CZ" dirty="0"/>
              <a:t>Konzultace v oblasti IT infrastruktury</a:t>
            </a:r>
          </a:p>
          <a:p>
            <a:endParaRPr lang="cs-CZ" dirty="0"/>
          </a:p>
          <a:p>
            <a:r>
              <a:rPr lang="cs-CZ" dirty="0"/>
              <a:t>Bezpečnostní testy</a:t>
            </a:r>
          </a:p>
          <a:p>
            <a:endParaRPr lang="cs-CZ" dirty="0"/>
          </a:p>
          <a:p>
            <a:r>
              <a:rPr lang="cs-CZ" dirty="0"/>
              <a:t>Implementace zálohování na geograficky oddělená uložiště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6113075"/>
      </p:ext>
    </p:extLst>
  </p:cSld>
  <p:clrMapOvr>
    <a:masterClrMapping/>
  </p:clrMapOvr>
</p:sld>
</file>

<file path=ppt/theme/theme1.xml><?xml version="1.0" encoding="utf-8"?>
<a:theme xmlns:a="http://schemas.openxmlformats.org/drawingml/2006/main" name="MSDC šablona">
  <a:themeElements>
    <a:clrScheme name="MSDC">
      <a:dk1>
        <a:srgbClr val="3C3C3C"/>
      </a:dk1>
      <a:lt1>
        <a:srgbClr val="F2F2F2"/>
      </a:lt1>
      <a:dk2>
        <a:srgbClr val="3C3C3C"/>
      </a:dk2>
      <a:lt2>
        <a:srgbClr val="F2F2F2"/>
      </a:lt2>
      <a:accent1>
        <a:srgbClr val="034593"/>
      </a:accent1>
      <a:accent2>
        <a:srgbClr val="B5B5B5"/>
      </a:accent2>
      <a:accent3>
        <a:srgbClr val="E41A1C"/>
      </a:accent3>
      <a:accent4>
        <a:srgbClr val="2086C8"/>
      </a:accent4>
      <a:accent5>
        <a:srgbClr val="D8D8D8"/>
      </a:accent5>
      <a:accent6>
        <a:srgbClr val="002060"/>
      </a:accent6>
      <a:hlink>
        <a:srgbClr val="034593"/>
      </a:hlink>
      <a:folHlink>
        <a:srgbClr val="034593"/>
      </a:folHlink>
    </a:clrScheme>
    <a:fontScheme name="MSDC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-09_SablonaPrezentaceMSDC_GrafickaVerze" id="{916D6130-8BC0-4F53-8A85-B2D6B86C37FD}" vid="{F39187B7-437E-49D5-9800-1F6244B068B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Kyberbezp_Ostrava2024_JiriDolezel</Template>
  <TotalTime>289</TotalTime>
  <Words>342</Words>
  <Application>Microsoft Office PowerPoint</Application>
  <PresentationFormat>Širokoúhlá obrazovka</PresentationFormat>
  <Paragraphs>132</Paragraphs>
  <Slides>17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Corbel</vt:lpstr>
      <vt:lpstr>Times New Roman</vt:lpstr>
      <vt:lpstr>MSDC šablona</vt:lpstr>
      <vt:lpstr>Prezentace aplikace PowerPoint</vt:lpstr>
      <vt:lpstr>Agenda</vt:lpstr>
      <vt:lpstr>Představení organizace</vt:lpstr>
      <vt:lpstr>Prezentace aplikace PowerPoint</vt:lpstr>
      <vt:lpstr>Kybernetická bezpečnost</vt:lpstr>
      <vt:lpstr>Kybernetická bezpečnost</vt:lpstr>
      <vt:lpstr>Aktuální stav informační a kybernetické bezpečnosti v MS kraji</vt:lpstr>
      <vt:lpstr>Zdravotnictví</vt:lpstr>
      <vt:lpstr>Ostatní oblasti</vt:lpstr>
      <vt:lpstr>Výhled do budoucna</vt:lpstr>
      <vt:lpstr>Kybernetická bezpečnost</vt:lpstr>
      <vt:lpstr>ICT infrastruktura</vt:lpstr>
      <vt:lpstr>Vysokorychlostní datová síť</vt:lpstr>
      <vt:lpstr>Vysokorychlostní datová síť</vt:lpstr>
      <vt:lpstr>Hospital Cloud</vt:lpstr>
      <vt:lpstr>Hospital Cloud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Doležel</dc:creator>
  <cp:lastModifiedBy>Jiří Doležel</cp:lastModifiedBy>
  <cp:revision>2</cp:revision>
  <dcterms:created xsi:type="dcterms:W3CDTF">2024-04-03T06:12:50Z</dcterms:created>
  <dcterms:modified xsi:type="dcterms:W3CDTF">2024-04-03T11:04:34Z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3621039-4e4b-4448-8b62-8948ad8b2d88_Enabled">
    <vt:lpwstr>true</vt:lpwstr>
  </property>
  <property fmtid="{D5CDD505-2E9C-101B-9397-08002B2CF9AE}" pid="3" name="MSIP_Label_93621039-4e4b-4448-8b62-8948ad8b2d88_SetDate">
    <vt:lpwstr>2023-08-15T06:10:04Z</vt:lpwstr>
  </property>
  <property fmtid="{D5CDD505-2E9C-101B-9397-08002B2CF9AE}" pid="4" name="MSIP_Label_93621039-4e4b-4448-8b62-8948ad8b2d88_Method">
    <vt:lpwstr>Privileged</vt:lpwstr>
  </property>
  <property fmtid="{D5CDD505-2E9C-101B-9397-08002B2CF9AE}" pid="5" name="MSIP_Label_93621039-4e4b-4448-8b62-8948ad8b2d88_Name">
    <vt:lpwstr>Veřejné</vt:lpwstr>
  </property>
  <property fmtid="{D5CDD505-2E9C-101B-9397-08002B2CF9AE}" pid="6" name="MSIP_Label_93621039-4e4b-4448-8b62-8948ad8b2d88_SiteId">
    <vt:lpwstr>11736566-1383-4cd1-8b08-dd59faa7d7a1</vt:lpwstr>
  </property>
  <property fmtid="{D5CDD505-2E9C-101B-9397-08002B2CF9AE}" pid="7" name="MSIP_Label_93621039-4e4b-4448-8b62-8948ad8b2d88_ActionId">
    <vt:lpwstr>9ef29936-03f4-4dd0-ac2c-ca408d02f0ce</vt:lpwstr>
  </property>
  <property fmtid="{D5CDD505-2E9C-101B-9397-08002B2CF9AE}" pid="8" name="MSIP_Label_93621039-4e4b-4448-8b62-8948ad8b2d88_ContentBits">
    <vt:lpwstr>1</vt:lpwstr>
  </property>
  <property fmtid="{D5CDD505-2E9C-101B-9397-08002B2CF9AE}" pid="9" name="ClassificationContentMarkingHeaderLocations">
    <vt:lpwstr>Motiv Office:8</vt:lpwstr>
  </property>
  <property fmtid="{D5CDD505-2E9C-101B-9397-08002B2CF9AE}" pid="10" name="ClassificationContentMarkingHeaderText">
    <vt:lpwstr>Klasifikace informací: Veřejné</vt:lpwstr>
  </property>
</Properties>
</file>