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9"/>
  </p:notesMasterIdLst>
  <p:sldIdLst>
    <p:sldId id="256" r:id="rId3"/>
    <p:sldId id="330" r:id="rId4"/>
    <p:sldId id="508" r:id="rId5"/>
    <p:sldId id="481" r:id="rId6"/>
    <p:sldId id="483" r:id="rId7"/>
    <p:sldId id="285" r:id="rId8"/>
    <p:sldId id="426" r:id="rId9"/>
    <p:sldId id="462" r:id="rId10"/>
    <p:sldId id="397" r:id="rId11"/>
    <p:sldId id="416" r:id="rId12"/>
    <p:sldId id="401" r:id="rId13"/>
    <p:sldId id="358" r:id="rId14"/>
    <p:sldId id="420" r:id="rId15"/>
    <p:sldId id="495" r:id="rId16"/>
    <p:sldId id="509" r:id="rId17"/>
    <p:sldId id="478" r:id="rId18"/>
    <p:sldId id="510" r:id="rId19"/>
    <p:sldId id="406" r:id="rId20"/>
    <p:sldId id="405" r:id="rId21"/>
    <p:sldId id="425" r:id="rId22"/>
    <p:sldId id="477" r:id="rId23"/>
    <p:sldId id="486" r:id="rId24"/>
    <p:sldId id="499" r:id="rId25"/>
    <p:sldId id="507" r:id="rId26"/>
    <p:sldId id="385" r:id="rId27"/>
    <p:sldId id="258" r:id="rId28"/>
  </p:sldIdLst>
  <p:sldSz cx="12192000" cy="6858000"/>
  <p:notesSz cx="7102475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6A9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E3C99E-5B4E-427B-A542-8E07CA652DEE}" v="274" dt="2024-04-03T17:10:19.9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75182" autoAdjust="0"/>
  </p:normalViewPr>
  <p:slideViewPr>
    <p:cSldViewPr snapToGrid="0">
      <p:cViewPr varScale="1">
        <p:scale>
          <a:sx n="83" d="100"/>
          <a:sy n="83" d="100"/>
        </p:scale>
        <p:origin x="148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Šubert" userId="fe405fc2-82d1-4d0b-98ca-9d53b9ed3271" providerId="ADAL" clId="{49E3C99E-5B4E-427B-A542-8E07CA652DEE}"/>
    <pc:docChg chg="custSel modSld sldOrd">
      <pc:chgData name="Petr Šubert" userId="fe405fc2-82d1-4d0b-98ca-9d53b9ed3271" providerId="ADAL" clId="{49E3C99E-5B4E-427B-A542-8E07CA652DEE}" dt="2024-04-03T17:10:19.995" v="428" actId="20577"/>
      <pc:docMkLst>
        <pc:docMk/>
      </pc:docMkLst>
      <pc:sldChg chg="modSp">
        <pc:chgData name="Petr Šubert" userId="fe405fc2-82d1-4d0b-98ca-9d53b9ed3271" providerId="ADAL" clId="{49E3C99E-5B4E-427B-A542-8E07CA652DEE}" dt="2024-04-03T16:56:16.572" v="116" actId="20577"/>
        <pc:sldMkLst>
          <pc:docMk/>
          <pc:sldMk cId="2596591922" sldId="285"/>
        </pc:sldMkLst>
        <pc:spChg chg="mod">
          <ac:chgData name="Petr Šubert" userId="fe405fc2-82d1-4d0b-98ca-9d53b9ed3271" providerId="ADAL" clId="{49E3C99E-5B4E-427B-A542-8E07CA652DEE}" dt="2024-04-03T16:56:16.572" v="116" actId="20577"/>
          <ac:spMkLst>
            <pc:docMk/>
            <pc:sldMk cId="2596591922" sldId="285"/>
            <ac:spMk id="9" creationId="{B4E150F7-17BF-20D0-E1BD-817898DB1948}"/>
          </ac:spMkLst>
        </pc:spChg>
      </pc:sldChg>
      <pc:sldChg chg="modSp mod">
        <pc:chgData name="Petr Šubert" userId="fe405fc2-82d1-4d0b-98ca-9d53b9ed3271" providerId="ADAL" clId="{49E3C99E-5B4E-427B-A542-8E07CA652DEE}" dt="2024-04-03T17:06:28.473" v="220" actId="20577"/>
        <pc:sldMkLst>
          <pc:docMk/>
          <pc:sldMk cId="2995444368" sldId="330"/>
        </pc:sldMkLst>
        <pc:spChg chg="mod">
          <ac:chgData name="Petr Šubert" userId="fe405fc2-82d1-4d0b-98ca-9d53b9ed3271" providerId="ADAL" clId="{49E3C99E-5B4E-427B-A542-8E07CA652DEE}" dt="2024-04-03T17:06:28.473" v="220" actId="20577"/>
          <ac:spMkLst>
            <pc:docMk/>
            <pc:sldMk cId="2995444368" sldId="330"/>
            <ac:spMk id="9" creationId="{B4E150F7-17BF-20D0-E1BD-817898DB1948}"/>
          </ac:spMkLst>
        </pc:spChg>
      </pc:sldChg>
      <pc:sldChg chg="modSp">
        <pc:chgData name="Petr Šubert" userId="fe405fc2-82d1-4d0b-98ca-9d53b9ed3271" providerId="ADAL" clId="{49E3C99E-5B4E-427B-A542-8E07CA652DEE}" dt="2024-04-03T16:58:07.683" v="129" actId="113"/>
        <pc:sldMkLst>
          <pc:docMk/>
          <pc:sldMk cId="3724372469" sldId="416"/>
        </pc:sldMkLst>
        <pc:spChg chg="mod">
          <ac:chgData name="Petr Šubert" userId="fe405fc2-82d1-4d0b-98ca-9d53b9ed3271" providerId="ADAL" clId="{49E3C99E-5B4E-427B-A542-8E07CA652DEE}" dt="2024-04-03T16:58:07.683" v="129" actId="113"/>
          <ac:spMkLst>
            <pc:docMk/>
            <pc:sldMk cId="3724372469" sldId="416"/>
            <ac:spMk id="9" creationId="{B4E150F7-17BF-20D0-E1BD-817898DB1948}"/>
          </ac:spMkLst>
        </pc:spChg>
      </pc:sldChg>
      <pc:sldChg chg="modSp mod">
        <pc:chgData name="Petr Šubert" userId="fe405fc2-82d1-4d0b-98ca-9d53b9ed3271" providerId="ADAL" clId="{49E3C99E-5B4E-427B-A542-8E07CA652DEE}" dt="2024-04-03T16:58:48.305" v="131" actId="120"/>
        <pc:sldMkLst>
          <pc:docMk/>
          <pc:sldMk cId="3648111655" sldId="420"/>
        </pc:sldMkLst>
        <pc:spChg chg="mod">
          <ac:chgData name="Petr Šubert" userId="fe405fc2-82d1-4d0b-98ca-9d53b9ed3271" providerId="ADAL" clId="{49E3C99E-5B4E-427B-A542-8E07CA652DEE}" dt="2024-04-03T16:58:39.891" v="130" actId="120"/>
          <ac:spMkLst>
            <pc:docMk/>
            <pc:sldMk cId="3648111655" sldId="420"/>
            <ac:spMk id="2" creationId="{4DB52303-E626-A2C8-7AE6-FCA26493F7D3}"/>
          </ac:spMkLst>
        </pc:spChg>
        <pc:spChg chg="mod">
          <ac:chgData name="Petr Šubert" userId="fe405fc2-82d1-4d0b-98ca-9d53b9ed3271" providerId="ADAL" clId="{49E3C99E-5B4E-427B-A542-8E07CA652DEE}" dt="2024-04-03T16:58:48.305" v="131" actId="120"/>
          <ac:spMkLst>
            <pc:docMk/>
            <pc:sldMk cId="3648111655" sldId="420"/>
            <ac:spMk id="9" creationId="{B4E150F7-17BF-20D0-E1BD-817898DB1948}"/>
          </ac:spMkLst>
        </pc:spChg>
      </pc:sldChg>
      <pc:sldChg chg="ord">
        <pc:chgData name="Petr Šubert" userId="fe405fc2-82d1-4d0b-98ca-9d53b9ed3271" providerId="ADAL" clId="{49E3C99E-5B4E-427B-A542-8E07CA652DEE}" dt="2024-04-03T16:56:38.367" v="118"/>
        <pc:sldMkLst>
          <pc:docMk/>
          <pc:sldMk cId="4156984359" sldId="426"/>
        </pc:sldMkLst>
      </pc:sldChg>
      <pc:sldChg chg="modSp mod">
        <pc:chgData name="Petr Šubert" userId="fe405fc2-82d1-4d0b-98ca-9d53b9ed3271" providerId="ADAL" clId="{49E3C99E-5B4E-427B-A542-8E07CA652DEE}" dt="2024-04-03T16:57:11.643" v="128" actId="6549"/>
        <pc:sldMkLst>
          <pc:docMk/>
          <pc:sldMk cId="201484341" sldId="462"/>
        </pc:sldMkLst>
        <pc:spChg chg="mod">
          <ac:chgData name="Petr Šubert" userId="fe405fc2-82d1-4d0b-98ca-9d53b9ed3271" providerId="ADAL" clId="{49E3C99E-5B4E-427B-A542-8E07CA652DEE}" dt="2024-04-03T16:57:11.643" v="128" actId="6549"/>
          <ac:spMkLst>
            <pc:docMk/>
            <pc:sldMk cId="201484341" sldId="462"/>
            <ac:spMk id="9" creationId="{B4E150F7-17BF-20D0-E1BD-817898DB1948}"/>
          </ac:spMkLst>
        </pc:spChg>
      </pc:sldChg>
      <pc:sldChg chg="modSp mod">
        <pc:chgData name="Petr Šubert" userId="fe405fc2-82d1-4d0b-98ca-9d53b9ed3271" providerId="ADAL" clId="{49E3C99E-5B4E-427B-A542-8E07CA652DEE}" dt="2024-04-03T16:55:47.177" v="108" actId="20577"/>
        <pc:sldMkLst>
          <pc:docMk/>
          <pc:sldMk cId="3403637731" sldId="481"/>
        </pc:sldMkLst>
        <pc:spChg chg="mod">
          <ac:chgData name="Petr Šubert" userId="fe405fc2-82d1-4d0b-98ca-9d53b9ed3271" providerId="ADAL" clId="{49E3C99E-5B4E-427B-A542-8E07CA652DEE}" dt="2024-04-03T16:55:47.177" v="108" actId="20577"/>
          <ac:spMkLst>
            <pc:docMk/>
            <pc:sldMk cId="3403637731" sldId="481"/>
            <ac:spMk id="2" creationId="{973050AE-B68D-B17E-7338-15D7BDB51073}"/>
          </ac:spMkLst>
        </pc:spChg>
      </pc:sldChg>
      <pc:sldChg chg="modSp mod ord">
        <pc:chgData name="Petr Šubert" userId="fe405fc2-82d1-4d0b-98ca-9d53b9ed3271" providerId="ADAL" clId="{49E3C99E-5B4E-427B-A542-8E07CA652DEE}" dt="2024-04-03T17:02:12.060" v="150" actId="120"/>
        <pc:sldMkLst>
          <pc:docMk/>
          <pc:sldMk cId="2878381056" sldId="483"/>
        </pc:sldMkLst>
        <pc:spChg chg="mod">
          <ac:chgData name="Petr Šubert" userId="fe405fc2-82d1-4d0b-98ca-9d53b9ed3271" providerId="ADAL" clId="{49E3C99E-5B4E-427B-A542-8E07CA652DEE}" dt="2024-04-03T17:02:12.060" v="150" actId="120"/>
          <ac:spMkLst>
            <pc:docMk/>
            <pc:sldMk cId="2878381056" sldId="483"/>
            <ac:spMk id="2" creationId="{77702D8F-8646-C0B9-7ED0-08E47580D323}"/>
          </ac:spMkLst>
        </pc:spChg>
      </pc:sldChg>
      <pc:sldChg chg="modSp mod modAnim">
        <pc:chgData name="Petr Šubert" userId="fe405fc2-82d1-4d0b-98ca-9d53b9ed3271" providerId="ADAL" clId="{49E3C99E-5B4E-427B-A542-8E07CA652DEE}" dt="2024-04-03T17:10:19.995" v="428" actId="20577"/>
        <pc:sldMkLst>
          <pc:docMk/>
          <pc:sldMk cId="724326179" sldId="499"/>
        </pc:sldMkLst>
        <pc:spChg chg="mod">
          <ac:chgData name="Petr Šubert" userId="fe405fc2-82d1-4d0b-98ca-9d53b9ed3271" providerId="ADAL" clId="{49E3C99E-5B4E-427B-A542-8E07CA652DEE}" dt="2024-04-03T17:10:19.995" v="428" actId="20577"/>
          <ac:spMkLst>
            <pc:docMk/>
            <pc:sldMk cId="724326179" sldId="499"/>
            <ac:spMk id="9" creationId="{D4E175AD-5C37-11E8-115C-4AD76BFAE1D5}"/>
          </ac:spMkLst>
        </pc:spChg>
      </pc:sldChg>
      <pc:sldChg chg="modSp">
        <pc:chgData name="Petr Šubert" userId="fe405fc2-82d1-4d0b-98ca-9d53b9ed3271" providerId="ADAL" clId="{49E3C99E-5B4E-427B-A542-8E07CA652DEE}" dt="2024-04-03T17:04:26.846" v="208" actId="20577"/>
        <pc:sldMkLst>
          <pc:docMk/>
          <pc:sldMk cId="145216593" sldId="507"/>
        </pc:sldMkLst>
        <pc:spChg chg="mod">
          <ac:chgData name="Petr Šubert" userId="fe405fc2-82d1-4d0b-98ca-9d53b9ed3271" providerId="ADAL" clId="{49E3C99E-5B4E-427B-A542-8E07CA652DEE}" dt="2024-04-03T17:04:26.846" v="208" actId="20577"/>
          <ac:spMkLst>
            <pc:docMk/>
            <pc:sldMk cId="145216593" sldId="507"/>
            <ac:spMk id="9" creationId="{D4E175AD-5C37-11E8-115C-4AD76BFAE1D5}"/>
          </ac:spMkLst>
        </pc:spChg>
      </pc:sldChg>
      <pc:sldChg chg="modSp mod ord">
        <pc:chgData name="Petr Šubert" userId="fe405fc2-82d1-4d0b-98ca-9d53b9ed3271" providerId="ADAL" clId="{49E3C99E-5B4E-427B-A542-8E07CA652DEE}" dt="2024-04-03T16:55:29.558" v="103" actId="20577"/>
        <pc:sldMkLst>
          <pc:docMk/>
          <pc:sldMk cId="4156430814" sldId="508"/>
        </pc:sldMkLst>
        <pc:spChg chg="mod">
          <ac:chgData name="Petr Šubert" userId="fe405fc2-82d1-4d0b-98ca-9d53b9ed3271" providerId="ADAL" clId="{49E3C99E-5B4E-427B-A542-8E07CA652DEE}" dt="2024-04-03T16:55:20.637" v="94" actId="6549"/>
          <ac:spMkLst>
            <pc:docMk/>
            <pc:sldMk cId="4156430814" sldId="508"/>
            <ac:spMk id="2" creationId="{4DB52303-E626-A2C8-7AE6-FCA26493F7D3}"/>
          </ac:spMkLst>
        </pc:spChg>
        <pc:spChg chg="mod">
          <ac:chgData name="Petr Šubert" userId="fe405fc2-82d1-4d0b-98ca-9d53b9ed3271" providerId="ADAL" clId="{49E3C99E-5B4E-427B-A542-8E07CA652DEE}" dt="2024-04-03T16:55:29.558" v="103" actId="20577"/>
          <ac:spMkLst>
            <pc:docMk/>
            <pc:sldMk cId="4156430814" sldId="508"/>
            <ac:spMk id="9" creationId="{B4E150F7-17BF-20D0-E1BD-817898DB1948}"/>
          </ac:spMkLst>
        </pc:spChg>
      </pc:sldChg>
      <pc:sldChg chg="modSp mod">
        <pc:chgData name="Petr Šubert" userId="fe405fc2-82d1-4d0b-98ca-9d53b9ed3271" providerId="ADAL" clId="{49E3C99E-5B4E-427B-A542-8E07CA652DEE}" dt="2024-04-03T17:00:26.470" v="147" actId="20577"/>
        <pc:sldMkLst>
          <pc:docMk/>
          <pc:sldMk cId="406935730" sldId="509"/>
        </pc:sldMkLst>
        <pc:spChg chg="mod">
          <ac:chgData name="Petr Šubert" userId="fe405fc2-82d1-4d0b-98ca-9d53b9ed3271" providerId="ADAL" clId="{49E3C99E-5B4E-427B-A542-8E07CA652DEE}" dt="2024-04-03T17:00:26.470" v="147" actId="20577"/>
          <ac:spMkLst>
            <pc:docMk/>
            <pc:sldMk cId="406935730" sldId="509"/>
            <ac:spMk id="2" creationId="{A768ABA6-2ADA-854A-711F-6D94003FB6F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77951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2938" y="3"/>
            <a:ext cx="3077951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9FEDA-4C4B-4A82-8C69-B318119A0793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2" y="4926016"/>
            <a:ext cx="568261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853"/>
            <a:ext cx="3077951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2938" y="9721853"/>
            <a:ext cx="3077951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7FD3-8307-4B00-A10A-2BA63B25C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165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7FD3-8307-4B00-A10A-2BA63B25CFC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321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Primární aktiva je to z čeho se skládá regulovaná služba</a:t>
            </a:r>
          </a:p>
          <a:p>
            <a:r>
              <a:rPr lang="cs-CZ" dirty="0"/>
              <a:t>ale protože se bavíme kybernetické bezpečnosti, tak nás zajímají pouze podpůrná aktiva, která  jsou relevantní z pohledu kyberbezpečnosti.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7FD3-8307-4B00-A10A-2BA63B25CFC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270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7FD3-8307-4B00-A10A-2BA63B25CFC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195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7FD3-8307-4B00-A10A-2BA63B25CFC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956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7FD3-8307-4B00-A10A-2BA63B25CFC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654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A1D0B-E0E6-9ABD-A7FA-DB396B952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ACB8713-413F-5533-A8D2-CD2357FF55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4D79841-2549-128D-35B6-34DE55EBD4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B6A6DA7-9424-F327-C275-94A648DC56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7FD3-8307-4B00-A10A-2BA63B25CFC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32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A1D0B-E0E6-9ABD-A7FA-DB396B952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ACB8713-413F-5533-A8D2-CD2357FF55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4D79841-2549-128D-35B6-34DE55EBD4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B6A6DA7-9424-F327-C275-94A648DC56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7FD3-8307-4B00-A10A-2BA63B25CFC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008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7C21D-5667-06A0-5BCB-6679607AA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8000DA2-CCDF-1605-7E90-43BFC9ABF5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C306BE9-4049-A863-61C1-710EE983C3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6AB9886-D1DE-5935-6383-A7A1E8250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7FD3-8307-4B00-A10A-2BA63B25CFC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380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7C21D-5667-06A0-5BCB-6679607AA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8000DA2-CCDF-1605-7E90-43BFC9ABF5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C306BE9-4049-A863-61C1-710EE983C3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6AB9886-D1DE-5935-6383-A7A1E8250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7FD3-8307-4B00-A10A-2BA63B25CFC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346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7FD3-8307-4B00-A10A-2BA63B25CFC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909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7FD3-8307-4B00-A10A-2BA63B25CFC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299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7FD3-8307-4B00-A10A-2BA63B25CFC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1165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7FD3-8307-4B00-A10A-2BA63B25CFC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0343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5AC52-3245-97E4-86C6-DE2F26CE0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C5CE40A-3BEA-9FA2-E112-8D556B00D3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3A9ACDE-49A6-E148-CFAE-955A6FC319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799FF7-EA0C-BA01-2E75-92392CAB17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7FD3-8307-4B00-A10A-2BA63B25CFC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8407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61653-0FE6-C437-5817-948B079FC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1B756A1-D594-BD40-C30F-B22C95EDB7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CE1BE1E-58D2-C738-0AA1-7FFAD6798D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545553-DE48-3B8B-C260-E60CFD8E4A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7FD3-8307-4B00-A10A-2BA63B25CFCA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8978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D7784-FDB4-0D22-9AD9-73D995DE4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1BB1FA2-8DF6-F0DF-C9D6-2B48A1A3A8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100C5B2-B3B3-559D-EEB8-3BC236123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4C77D18-7C51-44F7-0388-4B2CA65471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7FD3-8307-4B00-A10A-2BA63B25CFCA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2817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D7784-FDB4-0D22-9AD9-73D995DE4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1BB1FA2-8DF6-F0DF-C9D6-2B48A1A3A8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100C5B2-B3B3-559D-EEB8-3BC236123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4C77D18-7C51-44F7-0388-4B2CA65471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7FD3-8307-4B00-A10A-2BA63B25CFCA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4068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7FD3-8307-4B00-A10A-2BA63B25CFCA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8859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7FD3-8307-4B00-A10A-2BA63B25CFCA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947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7FD3-8307-4B00-A10A-2BA63B25CFC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530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7278A-5588-9AF0-BCEF-2476601DD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8A7CB51-9128-0FE7-333C-F5BF83CDB7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0E6E01E-5AB2-1F17-6402-9F87FB06D8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86B5BA5-FB03-0BCE-E961-3E5E1CB9C9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7FD3-8307-4B00-A10A-2BA63B25CFC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911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89D7F-66DC-9011-DB7D-C2365B59F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7C3DAEC-43EC-BEF0-7940-C71B9BA7F8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DED30C0-98C8-E780-B3F8-F6FF21CA3C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9EC95B5-E93F-C145-233E-771DF92CC2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7FD3-8307-4B00-A10A-2BA63B25CFC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208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Není to nějako kybernetické BOZP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7FD3-8307-4B00-A10A-2BA63B25CFC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628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7FD3-8307-4B00-A10A-2BA63B25CFC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08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7FD3-8307-4B00-A10A-2BA63B25CFC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630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7FD3-8307-4B00-A10A-2BA63B25CFC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708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9B8F3F-01CD-67B5-A36F-850CA4FE4B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1302" y="1122363"/>
            <a:ext cx="6486698" cy="2387600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cs-CZ" sz="6000" b="1" kern="0" dirty="0">
                <a:solidFill>
                  <a:srgbClr val="000066"/>
                </a:solidFill>
                <a:effectLst/>
                <a:latin typeface="VAGRoundedLTPro-Light"/>
                <a:cs typeface="VAGRoundedLTPro-Light"/>
              </a:rPr>
              <a:t>O ČEM JE RAJSKÁ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ECC9A2-C866-6757-ABC0-3B6BFA2453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1300" y="3602038"/>
            <a:ext cx="648669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b="1" kern="0" dirty="0">
                <a:solidFill>
                  <a:srgbClr val="000066"/>
                </a:solidFill>
                <a:latin typeface="VAGRoundedLTPro-Light"/>
              </a:rPr>
              <a:t>RNDr. Petr ŠUBERT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6B9D07-4357-9F35-2063-4F57ACCDF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17C5-8C5B-46A8-849F-74BC613AC301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949E32C-C7E6-B817-A1A4-DA25EDF0C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7" y="936953"/>
            <a:ext cx="4535433" cy="593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6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997381-FF9C-F86F-3FC5-26C4EEFB5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B59E241-CCD7-F5D4-2140-57735928F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6F3829-16D3-F05F-B1F0-79253BD02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DBC906A-5C23-0F3D-DF92-949E829E60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F778B7-548B-4740-BB95-FA3B5AC574E2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8F47A0C-651F-6F48-1258-313165B43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2BB0E27-56DD-2A1F-9108-471F99DF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17C5-8C5B-46A8-849F-74BC613AC3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3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6469B5-DD1D-6B83-4A97-F49B46E9C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C4C4A5B-9246-DD35-E399-EE50F3D56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543379-A4DE-B6A4-306A-D278C38439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F778B7-548B-4740-BB95-FA3B5AC574E2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E9E944-F909-3A4E-5D5D-3786DB1C9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B54B61-E9BF-EB37-765E-CA817D91C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17C5-8C5B-46A8-849F-74BC613AC3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320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3A4C95B-EE0C-2BC9-5514-EBD7EE5D57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84CAFFE-3D45-F319-6C7D-D73A956C8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88C1B7-F94E-189B-6B9A-98663D20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F778B7-548B-4740-BB95-FA3B5AC574E2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80F75B-1408-F797-BAE2-484A57D6B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400887-6C05-18DD-BC82-D0B28BD4B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17C5-8C5B-46A8-849F-74BC613AC3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486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579CC5-C058-A729-ADC5-CD42E153D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7AFC87-FDC2-8827-2FF6-014FFC816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6585EE-E4FD-F61A-5549-4E19E79BD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C019-FBEE-4600-BD8F-F4955E369D08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E78E1D-1E00-0FC6-1A8B-BBDC1D26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D83F96-23C4-1752-E5F8-406A61735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5C6C-DBFC-4CC1-9C25-A38EF0F7A4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650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E66667-7B85-A6E9-648C-D289A4ADA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15ADA4-44ED-6DC1-8D01-35F5C9327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033D5B-3DFF-D8D0-652B-5217B2998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C019-FBEE-4600-BD8F-F4955E369D08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8379CF-6CBA-EDFD-7EE3-A7BE3D309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72F69C-6839-B95C-7A2A-E0CC47214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5C6C-DBFC-4CC1-9C25-A38EF0F7A4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989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9A1851-3E55-4AEC-1F14-2727B2BFC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CA27229-BB71-B6E7-D357-015EF18BE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61EDE0-BD60-2CBF-2C9B-01595BFA4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C019-FBEE-4600-BD8F-F4955E369D08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706662-1DB8-C060-2250-08683DA03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E54253-713E-6329-A4A8-6DF7C988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5C6C-DBFC-4CC1-9C25-A38EF0F7A4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164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5F394-1D63-3906-845B-863A0AE42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1F79DF-87C7-5A18-AF43-18D4F7DD3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3093CF4-711D-FAF5-B818-BA352E517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10A9F04-B01E-A17C-3E0E-FC2F64977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C019-FBEE-4600-BD8F-F4955E369D08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C913D30-794F-5734-CB91-0797B990B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BFC79CA-8E33-CFA6-A20E-38E1478A9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5C6C-DBFC-4CC1-9C25-A38EF0F7A4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740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511C99-2C7C-7317-4011-F94724FEE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F5F2590-250C-5BDA-D518-67DCA57DC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0930CBF-379F-9AC3-AA2B-56EF7D167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3B829BE-8537-21C1-BA0F-316DA77126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ECE7945-58D7-9127-4DC1-CFAE0E77A0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3F45954-185E-BD5E-38CA-283A2108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C019-FBEE-4600-BD8F-F4955E369D08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7229ADE-BB35-500C-21C6-0D5DB2C1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6888709-29DE-A8C8-BF3C-EC3038F4B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5C6C-DBFC-4CC1-9C25-A38EF0F7A4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385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F16C0E-DC0E-0360-CF67-DDF74452C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6320235-82DB-31D1-DE24-44A7A0EA6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C019-FBEE-4600-BD8F-F4955E369D08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6D35208-822A-DA32-844B-4F20E95E1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FEFBE9-F2B2-BD28-BA7C-82D597B2E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5C6C-DBFC-4CC1-9C25-A38EF0F7A4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778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A60EB26-3146-8469-E65C-3391D0446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C019-FBEE-4600-BD8F-F4955E369D08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62D76A4-0284-6EA2-DFC6-EA79F5E30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C2ACFE5-9171-6BF0-B2C3-D6C1F775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5C6C-DBFC-4CC1-9C25-A38EF0F7A4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68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42FEBF-F60E-A903-7854-011D3C9300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sz="4400" b="1" kern="0" dirty="0">
                <a:solidFill>
                  <a:srgbClr val="000066"/>
                </a:solidFill>
                <a:effectLst/>
                <a:latin typeface="VAGRoundedLTPro-Light"/>
                <a:cs typeface="VAGRoundedLTPro-Light"/>
              </a:rPr>
              <a:t>Aktuální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F1A709-DE07-D307-A51C-D784957D9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4CE0E1-263B-A295-42BF-452AF8BB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17C5-8C5B-46A8-849F-74BC613AC3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208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CE882E-BCCE-6DB2-B3B4-C3F159DDA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C6179B-09C7-902C-0561-783C4B23B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EEC6148-6C27-00DB-A55D-5E74DDC69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3BB5302-F526-C13C-AF75-B962692D5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C019-FBEE-4600-BD8F-F4955E369D08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9B85AE6-37B6-B86B-5F1C-C6CF6E4D7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10E1AA3-F1CE-9049-DAA2-F5A9B2D4F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5C6C-DBFC-4CC1-9C25-A38EF0F7A4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676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7A1C6A-8B59-C255-7BD1-8F0ACF55F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3D24717-2DBF-E6C9-878A-D7F7D55EE0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FE5788-F33A-F5C4-8A12-BB2830744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F22D352-4761-EB14-9FCA-4B03A5D82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C019-FBEE-4600-BD8F-F4955E369D08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707C35-5510-2F4A-6A7B-BFC4D7DE6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4F2346-71BC-42EA-44D0-5767DDDA0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5C6C-DBFC-4CC1-9C25-A38EF0F7A4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922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B94843-47E2-76CD-DCAF-901AD41F4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D2E965B-C6B6-ACC6-A81F-97C608DB7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4DDD76-840D-5FF8-6504-4844E801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C019-FBEE-4600-BD8F-F4955E369D08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96AFB6-C769-3274-F42D-AEA4645AA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2E14C5-2744-D356-7505-348884A6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5C6C-DBFC-4CC1-9C25-A38EF0F7A4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014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9F98DDD-8D4D-3193-362C-BD3789A5C9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891844D-68AD-C8E1-AE13-C7393E815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D7EF54-834F-DE79-973E-D73C06AC8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C019-FBEE-4600-BD8F-F4955E369D08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6DA162-E4A3-83D7-BD5C-6DD7932AC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01CD1D-BFB1-41E4-A06D-42CB313D8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5C6C-DBFC-4CC1-9C25-A38EF0F7A4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658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1DD4FA-F865-4859-EC23-F8B60D1A4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D95D5AA-AC79-C3C0-A62C-47D42411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17C5-8C5B-46A8-849F-74BC613AC3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61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5BFA5D-7E80-0356-C16C-26B43D375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B323198-0B37-47DE-FF44-E5201DE41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FB4B25-5D29-54DD-6EC6-2E79C5764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17C5-8C5B-46A8-849F-74BC613AC3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22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6B6AA3-7BEB-3BD4-0645-CEBF60E3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54CA76-047E-F71F-C9D8-C9F3D80E3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83669E0-83B1-EE0B-FD4D-C46F948EF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03EF62-D933-F213-778F-66DDAE596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17C5-8C5B-46A8-849F-74BC613AC3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20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2F009E-BF6C-891E-9077-A8E0ADBBD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5D769B-6A83-9085-6BAC-BAC44D1A2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5937D5D-FFE3-BE0F-DA6A-1F627EF9B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69C053A-8DF5-0A7C-3486-565D77BC7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2111FC5-6DE5-FD6B-707A-9FA3F30EBF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F151D2A-E2E9-CAF2-EFFD-074CC5988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F778B7-548B-4740-BB95-FA3B5AC574E2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ED8D8E5-4C24-B394-E086-B13EF30E1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DDDBF23-3A82-DE28-CDD3-47E5B07C9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17C5-8C5B-46A8-849F-74BC613AC3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28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44E6C4-A7D8-690D-EB21-B0BD1EC27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A61B8DA-38CC-65FD-4AE0-93EE64D56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F778B7-548B-4740-BB95-FA3B5AC574E2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C07C980-55FD-8AB7-1BBC-2E18D610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92BCECF-9894-2A9E-B40B-B2BC4A54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17C5-8C5B-46A8-849F-74BC613AC3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57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E8202A9-1811-C7C2-E8DD-839C1D952C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F778B7-548B-4740-BB95-FA3B5AC574E2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922CAC9-C879-E647-98E7-BF5175CE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DF0EE65-E1BE-ACFE-1949-557325221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17C5-8C5B-46A8-849F-74BC613AC3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23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E932D-9A97-ABA0-8C34-F844AC07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C1C595-D6CE-EA32-E518-4D373E038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CD4F969-6753-248D-1042-193DE20D1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E76775-AA2B-41BF-AC56-394D10953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F778B7-548B-4740-BB95-FA3B5AC574E2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0B1E3C-8220-9DDB-366A-23EFA6ADD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B82867A-7543-9C2E-7DB7-1E5C511EE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17C5-8C5B-46A8-849F-74BC613AC3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24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FC2898EA-E75D-04FB-B1F9-2C0FA4E920F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048" y="4934801"/>
            <a:ext cx="2264229" cy="1923199"/>
          </a:xfrm>
          <a:prstGeom prst="rect">
            <a:avLst/>
          </a:prstGeom>
        </p:spPr>
      </p:pic>
      <p:pic>
        <p:nvPicPr>
          <p:cNvPr id="8" name="Obrázek 7" descr="Obsah obrázku logo">
            <a:extLst>
              <a:ext uri="{FF2B5EF4-FFF2-40B4-BE49-F238E27FC236}">
                <a16:creationId xmlns:a16="http://schemas.microsoft.com/office/drawing/2014/main" id="{4DAA28FE-E685-3BBA-F382-E6E749D2682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89" y="306336"/>
            <a:ext cx="2840314" cy="727787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4BF315F-BCD2-4BF3-B3F4-A4CC1DC68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400" b="1" kern="0" dirty="0">
                <a:solidFill>
                  <a:srgbClr val="000066"/>
                </a:solidFill>
                <a:effectLst/>
                <a:latin typeface="VAGRoundedLTPro-Light"/>
                <a:cs typeface="VAGRoundedLTPro-Light"/>
              </a:rPr>
              <a:t>ČEM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EF87C7-4ACE-1B8A-8615-D5BE35AAC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z="2800" b="1" dirty="0">
                <a:solidFill>
                  <a:srgbClr val="000066"/>
                </a:solidFill>
                <a:effectLst/>
                <a:latin typeface="VAGRoundedLTPro-Light"/>
                <a:ea typeface="+mn-ea"/>
                <a:cs typeface="VAGRoundedLTPro-Light"/>
              </a:rPr>
              <a:t>Bezpečnost</a:t>
            </a:r>
          </a:p>
          <a:p>
            <a:pPr lvl="1"/>
            <a:r>
              <a:rPr lang="cs-CZ" sz="2400" b="1" dirty="0">
                <a:solidFill>
                  <a:srgbClr val="000066"/>
                </a:solidFill>
                <a:effectLst/>
                <a:latin typeface="VAGRoundedLTPro-Light"/>
                <a:ea typeface="+mn-ea"/>
                <a:cs typeface="VAGRoundedLTPro-Light"/>
              </a:rPr>
              <a:t>Bezpečnost </a:t>
            </a:r>
          </a:p>
          <a:p>
            <a:pPr lvl="2"/>
            <a:r>
              <a:rPr lang="cs-CZ" sz="2400" b="1" dirty="0">
                <a:solidFill>
                  <a:srgbClr val="000066"/>
                </a:solidFill>
                <a:effectLst/>
                <a:latin typeface="VAGRoundedLTPro-Light"/>
                <a:ea typeface="+mn-ea"/>
                <a:cs typeface="VAGRoundedLTPro-Light"/>
              </a:rPr>
              <a:t>Bezpečnost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A0D0CC-554F-3F37-0B52-F8CA679EA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3520" y="63270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84317C5-8C5B-46A8-849F-74BC613AC30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Zástupný symbol pro zápatí 4">
            <a:extLst>
              <a:ext uri="{FF2B5EF4-FFF2-40B4-BE49-F238E27FC236}">
                <a16:creationId xmlns:a16="http://schemas.microsoft.com/office/drawing/2014/main" id="{94BB1EE2-A47C-7A75-DF21-C3745E573554}"/>
              </a:ext>
            </a:extLst>
          </p:cNvPr>
          <p:cNvSpPr txBox="1">
            <a:spLocks/>
          </p:cNvSpPr>
          <p:nvPr userDrawn="1"/>
        </p:nvSpPr>
        <p:spPr>
          <a:xfrm>
            <a:off x="11479876" y="1122364"/>
            <a:ext cx="376844" cy="3978704"/>
          </a:xfrm>
          <a:prstGeom prst="rect">
            <a:avLst/>
          </a:prstGeom>
        </p:spPr>
        <p:txBody>
          <a:bodyPr vert="vert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rgbClr val="06A94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b="1" kern="0" dirty="0">
                <a:latin typeface="VAGRoundedLTPro-Light"/>
              </a:rPr>
              <a:t>Ostrava </a:t>
            </a:r>
            <a:endParaRPr lang="cs-CZ" sz="1400" dirty="0"/>
          </a:p>
        </p:txBody>
      </p:sp>
      <p:sp>
        <p:nvSpPr>
          <p:cNvPr id="13" name="Zástupný symbol pro datum 3">
            <a:extLst>
              <a:ext uri="{FF2B5EF4-FFF2-40B4-BE49-F238E27FC236}">
                <a16:creationId xmlns:a16="http://schemas.microsoft.com/office/drawing/2014/main" id="{8919436B-9130-BE45-9C57-806CD774DE7C}"/>
              </a:ext>
            </a:extLst>
          </p:cNvPr>
          <p:cNvSpPr txBox="1">
            <a:spLocks/>
          </p:cNvSpPr>
          <p:nvPr userDrawn="1"/>
        </p:nvSpPr>
        <p:spPr>
          <a:xfrm>
            <a:off x="4445923" y="633641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rgbClr val="06A94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778B7-548B-4740-BB95-FA3B5AC574E2}" type="datetimeFigureOut">
              <a:rPr lang="cs-CZ" sz="1400" smtClean="0"/>
              <a:pPr/>
              <a:t>02.04.2024</a:t>
            </a:fld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08390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BEE83F2-EC4D-6895-A411-E0C01690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C9BA181-465D-D266-3122-61F1ACD8C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E5833E-5153-CA10-22F4-2C2488057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5C019-FBEE-4600-BD8F-F4955E369D08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159809-6B53-E746-D9C9-DC07CAAAE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2DE640-DEED-5339-86D4-DCE2F7454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45C6C-DBFC-4CC1-9C25-A38EF0F7A4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36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etr@pribehrajske.cz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>
            <a:extLst>
              <a:ext uri="{FF2B5EF4-FFF2-40B4-BE49-F238E27FC236}">
                <a16:creationId xmlns:a16="http://schemas.microsoft.com/office/drawing/2014/main" id="{68D48BC6-B65C-26E3-85D6-9D6F47747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532"/>
            <a:ext cx="4535433" cy="5934468"/>
          </a:xfrm>
          <a:prstGeom prst="rect">
            <a:avLst/>
          </a:prstGeom>
        </p:spPr>
      </p:pic>
      <p:sp>
        <p:nvSpPr>
          <p:cNvPr id="18" name="Vývojový diagram: ukončení 17">
            <a:extLst>
              <a:ext uri="{FF2B5EF4-FFF2-40B4-BE49-F238E27FC236}">
                <a16:creationId xmlns:a16="http://schemas.microsoft.com/office/drawing/2014/main" id="{E73AC4E3-4F95-D47A-8E23-F294B812E7C2}"/>
              </a:ext>
            </a:extLst>
          </p:cNvPr>
          <p:cNvSpPr/>
          <p:nvPr/>
        </p:nvSpPr>
        <p:spPr>
          <a:xfrm>
            <a:off x="8442272" y="4010322"/>
            <a:ext cx="2969443" cy="972319"/>
          </a:xfrm>
          <a:prstGeom prst="flowChartTerminator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DFF9E4-C31E-0941-8068-E6F7DDC66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1087" y="4223136"/>
            <a:ext cx="3371654" cy="724865"/>
          </a:xfrm>
        </p:spPr>
        <p:txBody>
          <a:bodyPr/>
          <a:lstStyle/>
          <a:p>
            <a:r>
              <a:rPr lang="cs-CZ" sz="3200" b="1" kern="0" dirty="0">
                <a:solidFill>
                  <a:schemeClr val="bg1"/>
                </a:solidFill>
                <a:latin typeface="VAGRoundedLTPro-Light"/>
                <a:cs typeface="VAGRoundedLTPro-Light"/>
              </a:rPr>
              <a:t>P</a:t>
            </a:r>
            <a:r>
              <a:rPr lang="cs-CZ" sz="3200" b="1" kern="0" dirty="0">
                <a:solidFill>
                  <a:schemeClr val="bg1"/>
                </a:solidFill>
                <a:effectLst/>
                <a:latin typeface="VAGRoundedLTPro-Light"/>
                <a:cs typeface="VAGRoundedLTPro-Light"/>
              </a:rPr>
              <a:t>etr Šubert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ADFDDB-46B1-EA21-C4E0-01CC0B62F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5654" y="1959053"/>
            <a:ext cx="7796061" cy="2387600"/>
          </a:xfrm>
        </p:spPr>
        <p:txBody>
          <a:bodyPr>
            <a:normAutofit fontScale="90000"/>
          </a:bodyPr>
          <a:lstStyle/>
          <a:p>
            <a:r>
              <a:rPr lang="cs-CZ" sz="5400" b="1" kern="0">
                <a:solidFill>
                  <a:srgbClr val="000066"/>
                </a:solidFill>
                <a:effectLst/>
                <a:latin typeface="VAGRoundedLTPro-Light"/>
                <a:cs typeface="VAGRoundedLTPro-Light"/>
              </a:rPr>
              <a:t>Primární aktiva</a:t>
            </a:r>
            <a:br>
              <a:rPr lang="cs-CZ" sz="5400" b="1" kern="0">
                <a:solidFill>
                  <a:srgbClr val="000066"/>
                </a:solidFill>
                <a:effectLst/>
                <a:latin typeface="VAGRoundedLTPro-Light"/>
                <a:cs typeface="VAGRoundedLTPro-Light"/>
              </a:rPr>
            </a:br>
            <a:r>
              <a:rPr lang="cs-CZ" sz="5400" b="1" kern="0">
                <a:solidFill>
                  <a:srgbClr val="000066"/>
                </a:solidFill>
                <a:effectLst/>
                <a:latin typeface="VAGRoundedLTPro-Light"/>
                <a:cs typeface="VAGRoundedLTPro-Light"/>
              </a:rPr>
              <a:t>v kontextu NIS2</a:t>
            </a:r>
            <a:br>
              <a:rPr lang="cs-CZ" sz="1800" b="1" kern="0" dirty="0">
                <a:solidFill>
                  <a:srgbClr val="000066"/>
                </a:solidFill>
                <a:effectLst/>
                <a:latin typeface="VAGRoundedLTPro-Light"/>
                <a:cs typeface="VAGRoundedLTPro-Light"/>
              </a:rPr>
            </a:br>
            <a:r>
              <a:rPr lang="cs-CZ" b="1" dirty="0">
                <a:solidFill>
                  <a:schemeClr val="bg1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742648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logo&#10;&#10;Popis byl vytvořen automaticky">
            <a:extLst>
              <a:ext uri="{FF2B5EF4-FFF2-40B4-BE49-F238E27FC236}">
                <a16:creationId xmlns:a16="http://schemas.microsoft.com/office/drawing/2014/main" id="{261EC3A9-6AB1-46D3-E131-4A31DC922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89" y="306336"/>
            <a:ext cx="2840314" cy="72778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B52303-E626-A2C8-7AE6-FCA26493F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0" dirty="0">
                <a:solidFill>
                  <a:srgbClr val="000066"/>
                </a:solidFill>
                <a:latin typeface="VAGRoundedLTPro-Light"/>
              </a:rPr>
              <a:t>Co je to aktivum (podle zákona)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B4E150F7-17BF-20D0-E1BD-817898DB1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826690" cy="4385990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lphaLcParenR"/>
            </a:pPr>
            <a:r>
              <a:rPr lang="cs-CZ" sz="3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aktivem </a:t>
            </a:r>
            <a:r>
              <a:rPr lang="cs-CZ" sz="3600" b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primární </a:t>
            </a:r>
            <a:r>
              <a:rPr lang="cs-CZ" sz="3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aktiva</a:t>
            </a:r>
            <a:r>
              <a:rPr lang="cs-CZ" sz="3600" b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 </a:t>
            </a:r>
            <a:r>
              <a:rPr lang="cs-CZ" sz="3600" b="1" kern="0" dirty="0">
                <a:solidFill>
                  <a:srgbClr val="FF0000"/>
                </a:solidFill>
                <a:latin typeface="VAGRoundedLTPro-Light"/>
                <a:cs typeface="VAGRoundedLTPro-Light"/>
              </a:rPr>
              <a:t>a</a:t>
            </a:r>
            <a:r>
              <a:rPr lang="cs-CZ" sz="3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 </a:t>
            </a:r>
            <a:r>
              <a:rPr lang="cs-CZ" sz="3600" b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podpůrná </a:t>
            </a:r>
            <a:r>
              <a:rPr lang="cs-CZ" sz="3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aktiva</a:t>
            </a:r>
            <a:r>
              <a:rPr lang="cs-CZ" sz="3600" b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 </a:t>
            </a:r>
            <a:r>
              <a:rPr lang="cs-CZ" sz="3600" b="1" kern="0" dirty="0">
                <a:solidFill>
                  <a:srgbClr val="FF0000"/>
                </a:solidFill>
                <a:latin typeface="VAGRoundedLTPro-Light"/>
                <a:cs typeface="VAGRoundedLTPro-Light"/>
              </a:rPr>
              <a:t>relevantní pro zpracování informací a dat v elektronické podobě</a:t>
            </a:r>
            <a:r>
              <a:rPr lang="cs-CZ" sz="3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, a to </a:t>
            </a:r>
            <a:r>
              <a:rPr lang="cs-CZ" sz="3600" b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včetně likvidace</a:t>
            </a:r>
          </a:p>
          <a:p>
            <a:pPr marL="742950" indent="-742950">
              <a:buFont typeface="+mj-lt"/>
              <a:buAutoNum type="alphaLcParenR"/>
            </a:pPr>
            <a:r>
              <a:rPr lang="cs-CZ" sz="3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primárním aktivem </a:t>
            </a:r>
            <a:r>
              <a:rPr lang="cs-CZ" sz="3600" b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informace</a:t>
            </a:r>
            <a:r>
              <a:rPr lang="cs-CZ" sz="3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 a </a:t>
            </a:r>
            <a:r>
              <a:rPr lang="cs-CZ" sz="3600" b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služby</a:t>
            </a:r>
          </a:p>
          <a:p>
            <a:pPr marL="742950" indent="-742950">
              <a:buFont typeface="+mj-lt"/>
              <a:buAutoNum type="alphaLcParenR"/>
            </a:pPr>
            <a:r>
              <a:rPr lang="cs-CZ" sz="3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podpůrným aktivem zaměstnanci, dodavatelé, objekty a </a:t>
            </a:r>
            <a:r>
              <a:rPr lang="cs-CZ" sz="3600" b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technická aktiva</a:t>
            </a:r>
          </a:p>
          <a:p>
            <a:pPr marL="742950" indent="-742950">
              <a:buFont typeface="+mj-lt"/>
              <a:buAutoNum type="alphaLcParenR"/>
            </a:pPr>
            <a:r>
              <a:rPr lang="cs-CZ" sz="3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technickým aktivem technické a programové prostředky a vybavení, a to včetně průmyslových, řídicích nebo jiných obdobných specifických aktiv</a:t>
            </a:r>
          </a:p>
          <a:p>
            <a:pPr marL="0" indent="0">
              <a:buNone/>
            </a:pPr>
            <a:endParaRPr lang="cs-CZ" sz="3600" kern="0" dirty="0">
              <a:solidFill>
                <a:srgbClr val="000066"/>
              </a:solidFill>
              <a:latin typeface="VAGRoundedLTPro-Light"/>
              <a:cs typeface="VAGRoundedLTPro-Light"/>
            </a:endParaRPr>
          </a:p>
          <a:p>
            <a:pPr marL="0" indent="0" algn="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437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logo&#10;&#10;Popis byl vytvořen automaticky">
            <a:extLst>
              <a:ext uri="{FF2B5EF4-FFF2-40B4-BE49-F238E27FC236}">
                <a16:creationId xmlns:a16="http://schemas.microsoft.com/office/drawing/2014/main" id="{261EC3A9-6AB1-46D3-E131-4A31DC922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89" y="306336"/>
            <a:ext cx="2840314" cy="72778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B52303-E626-A2C8-7AE6-FCA26493F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0" dirty="0">
                <a:solidFill>
                  <a:srgbClr val="000066"/>
                </a:solidFill>
                <a:latin typeface="VAGRoundedLTPro-Light"/>
              </a:rPr>
              <a:t> 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B4E150F7-17BF-20D0-E1BD-817898DB1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3679"/>
            <a:ext cx="9826690" cy="43859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5400" b="1" kern="0" dirty="0">
              <a:solidFill>
                <a:srgbClr val="000066"/>
              </a:solidFill>
              <a:effectLst/>
              <a:latin typeface="VAGRoundedLTPro-Light"/>
              <a:cs typeface="VAGRoundedLTPro-Light"/>
            </a:endParaRPr>
          </a:p>
          <a:p>
            <a:pPr marL="0" indent="0" algn="ctr">
              <a:buNone/>
            </a:pPr>
            <a:endParaRPr lang="cs-CZ" sz="5400" kern="0" dirty="0">
              <a:solidFill>
                <a:srgbClr val="000066"/>
              </a:solidFill>
              <a:effectLst/>
              <a:latin typeface="VAGRoundedLTPro-Light"/>
              <a:cs typeface="VAGRoundedLTPro-Light"/>
            </a:endParaRPr>
          </a:p>
        </p:txBody>
      </p:sp>
      <p:pic>
        <p:nvPicPr>
          <p:cNvPr id="4" name="Obrázek 3" descr="Obsah obrázku plakát, kreslené, fikce, grafický design">
            <a:extLst>
              <a:ext uri="{FF2B5EF4-FFF2-40B4-BE49-F238E27FC236}">
                <a16:creationId xmlns:a16="http://schemas.microsoft.com/office/drawing/2014/main" id="{25F9C792-2745-C27B-B030-00D9491346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7" y="158227"/>
            <a:ext cx="8154297" cy="647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21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logo&#10;&#10;Popis byl vytvořen automaticky">
            <a:extLst>
              <a:ext uri="{FF2B5EF4-FFF2-40B4-BE49-F238E27FC236}">
                <a16:creationId xmlns:a16="http://schemas.microsoft.com/office/drawing/2014/main" id="{261EC3A9-6AB1-46D3-E131-4A31DC922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89" y="306336"/>
            <a:ext cx="2840314" cy="72778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B52303-E626-A2C8-7AE6-FCA26493F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702" y="300757"/>
            <a:ext cx="10515600" cy="1325563"/>
          </a:xfrm>
        </p:spPr>
        <p:txBody>
          <a:bodyPr/>
          <a:lstStyle/>
          <a:p>
            <a:r>
              <a:rPr lang="cs-CZ" b="1" kern="0" dirty="0">
                <a:solidFill>
                  <a:srgbClr val="000066"/>
                </a:solidFill>
                <a:latin typeface="VAGRoundedLTPro-Light"/>
              </a:rPr>
              <a:t>Aktiva (přehledně)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B4E150F7-17BF-20D0-E1BD-817898DB1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702" y="1465341"/>
            <a:ext cx="9826690" cy="4916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Primární aktiva</a:t>
            </a:r>
          </a:p>
          <a:p>
            <a:pPr lvl="1"/>
            <a:r>
              <a:rPr lang="pl-PL" sz="22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Služby</a:t>
            </a:r>
          </a:p>
          <a:p>
            <a:pPr lvl="1"/>
            <a:r>
              <a:rPr lang="pl-PL" sz="22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Informace</a:t>
            </a:r>
          </a:p>
          <a:p>
            <a:pPr marL="0" indent="0">
              <a:buNone/>
            </a:pPr>
            <a:r>
              <a:rPr lang="pl-PL" sz="22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Podpůrná aktiva (</a:t>
            </a:r>
            <a:r>
              <a:rPr lang="cs-CZ" sz="2200" b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relevantní pro zpracování informací a dat v elektronické podobě)</a:t>
            </a:r>
            <a:endParaRPr lang="pl-PL" sz="2200" b="1" kern="0" dirty="0">
              <a:solidFill>
                <a:srgbClr val="000066"/>
              </a:solidFill>
              <a:latin typeface="VAGRoundedLTPro-Light"/>
              <a:cs typeface="VAGRoundedLTPro-Light"/>
            </a:endParaRPr>
          </a:p>
          <a:p>
            <a:pPr lvl="1"/>
            <a:r>
              <a:rPr lang="pl-PL" sz="22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Zaměstnanci</a:t>
            </a:r>
          </a:p>
          <a:p>
            <a:pPr lvl="1"/>
            <a:r>
              <a:rPr lang="pl-PL" sz="22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Dodavatelé</a:t>
            </a:r>
          </a:p>
          <a:p>
            <a:pPr lvl="1"/>
            <a:r>
              <a:rPr lang="pl-PL" sz="22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Objekty</a:t>
            </a:r>
          </a:p>
          <a:p>
            <a:pPr lvl="1"/>
            <a:r>
              <a:rPr lang="pl-PL" sz="22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Technická aktiva</a:t>
            </a:r>
          </a:p>
          <a:p>
            <a:pPr lvl="2"/>
            <a:r>
              <a:rPr lang="pl-PL" sz="2200" i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Technické prostředky a vybavení</a:t>
            </a:r>
          </a:p>
          <a:p>
            <a:pPr lvl="2"/>
            <a:r>
              <a:rPr lang="pl-PL" sz="2200" i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Programové prostředky a vybavení</a:t>
            </a:r>
          </a:p>
          <a:p>
            <a:pPr lvl="2"/>
            <a:r>
              <a:rPr lang="pl-PL" sz="2200" i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Komunikační prostředky</a:t>
            </a:r>
          </a:p>
          <a:p>
            <a:pPr lvl="2"/>
            <a:r>
              <a:rPr lang="pl-PL" sz="2200" i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Sítě elektronických komunikací</a:t>
            </a:r>
          </a:p>
          <a:p>
            <a:pPr lvl="2"/>
            <a:r>
              <a:rPr lang="pl-PL" sz="2200" i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Průmyslová, řídící nebo jiná podobná aktiva</a:t>
            </a:r>
            <a:endParaRPr lang="pl-PL" sz="2200" kern="0" dirty="0">
              <a:solidFill>
                <a:srgbClr val="000066"/>
              </a:solidFill>
              <a:latin typeface="VAGRoundedLTPro-Light"/>
              <a:cs typeface="VAGRoundedLTPro-Light"/>
            </a:endParaRPr>
          </a:p>
          <a:p>
            <a:pPr lvl="2"/>
            <a:endParaRPr lang="pl-PL" i="1" kern="0" dirty="0">
              <a:solidFill>
                <a:srgbClr val="000066"/>
              </a:solidFill>
              <a:latin typeface="VAGRoundedLTPro-Light"/>
              <a:cs typeface="VAGRoundedLT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575610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logo&#10;&#10;Popis byl vytvořen automaticky">
            <a:extLst>
              <a:ext uri="{FF2B5EF4-FFF2-40B4-BE49-F238E27FC236}">
                <a16:creationId xmlns:a16="http://schemas.microsoft.com/office/drawing/2014/main" id="{261EC3A9-6AB1-46D3-E131-4A31DC922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89" y="306336"/>
            <a:ext cx="2840314" cy="72778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B52303-E626-A2C8-7AE6-FCA26493F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08" y="66237"/>
            <a:ext cx="11585295" cy="1325563"/>
          </a:xfrm>
        </p:spPr>
        <p:txBody>
          <a:bodyPr/>
          <a:lstStyle/>
          <a:p>
            <a:r>
              <a:rPr lang="cs-CZ" b="1" kern="0" dirty="0">
                <a:solidFill>
                  <a:srgbClr val="000066"/>
                </a:solidFill>
                <a:latin typeface="VAGRoundedLTPro-Light"/>
              </a:rPr>
              <a:t>Co je primární aktivum?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B4E150F7-17BF-20D0-E1BD-817898DB1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23" y="1631899"/>
            <a:ext cx="10692188" cy="4385990"/>
          </a:xfrm>
        </p:spPr>
        <p:txBody>
          <a:bodyPr>
            <a:normAutofit fontScale="92500" lnSpcReduction="20000"/>
          </a:bodyPr>
          <a:lstStyle/>
          <a:p>
            <a:r>
              <a:rPr lang="cs-CZ" sz="3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 To, co je pro vás a vaši organizaci a její business nejdůležitější, prvořadé, hlavní … </a:t>
            </a:r>
            <a:r>
              <a:rPr lang="cs-CZ" sz="3600" b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primární.</a:t>
            </a:r>
          </a:p>
          <a:p>
            <a:endParaRPr lang="cs-CZ" sz="3600" b="1" kern="0" dirty="0">
              <a:solidFill>
                <a:srgbClr val="000066"/>
              </a:solidFill>
              <a:latin typeface="VAGRoundedLTPro-Light"/>
              <a:cs typeface="VAGRoundedLTPro-Light"/>
            </a:endParaRPr>
          </a:p>
          <a:p>
            <a:r>
              <a:rPr lang="cs-CZ" sz="3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 To, za co vám někdo platí, co směňujete za peníze.</a:t>
            </a:r>
          </a:p>
          <a:p>
            <a:endParaRPr lang="cs-CZ" sz="3600" kern="0" dirty="0">
              <a:solidFill>
                <a:srgbClr val="000066"/>
              </a:solidFill>
              <a:latin typeface="VAGRoundedLTPro-Light"/>
              <a:cs typeface="VAGRoundedLTPro-Light"/>
            </a:endParaRPr>
          </a:p>
          <a:p>
            <a:r>
              <a:rPr lang="cs-CZ" sz="3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 To, co je (legitimním) zdrojem vašeho bohatství.</a:t>
            </a:r>
          </a:p>
          <a:p>
            <a:endParaRPr lang="cs-CZ" sz="3600" kern="0" dirty="0">
              <a:solidFill>
                <a:srgbClr val="000066"/>
              </a:solidFill>
              <a:latin typeface="VAGRoundedLTPro-Light"/>
              <a:cs typeface="VAGRoundedLTPro-Light"/>
            </a:endParaRPr>
          </a:p>
          <a:p>
            <a:pPr marL="0" indent="0" algn="ctr">
              <a:buNone/>
            </a:pPr>
            <a:r>
              <a:rPr lang="cs-CZ" sz="3600" b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Zkuste se úplně oprostit od IT, pokud to samozřejmě není váš business.</a:t>
            </a:r>
          </a:p>
          <a:p>
            <a:pPr marL="0" indent="0" algn="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8111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5B386-0133-99F5-7962-CDCAF3727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logo&#10;&#10;Popis byl vytvořen automaticky">
            <a:extLst>
              <a:ext uri="{FF2B5EF4-FFF2-40B4-BE49-F238E27FC236}">
                <a16:creationId xmlns:a16="http://schemas.microsoft.com/office/drawing/2014/main" id="{DD9CF5C6-01B1-4154-23AF-F871CFC79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89" y="306336"/>
            <a:ext cx="2840314" cy="72778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768ABA6-2ADA-854A-711F-6D94003FB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0" dirty="0">
                <a:solidFill>
                  <a:srgbClr val="000066"/>
                </a:solidFill>
                <a:latin typeface="VAGRoundedLTPro-Light"/>
              </a:rPr>
              <a:t>Pomoc najdeme </a:t>
            </a:r>
            <a:br>
              <a:rPr lang="cs-CZ" b="1" kern="0" dirty="0">
                <a:solidFill>
                  <a:srgbClr val="000066"/>
                </a:solidFill>
                <a:latin typeface="VAGRoundedLTPro-Light"/>
              </a:rPr>
            </a:br>
            <a:r>
              <a:rPr lang="cs-CZ" b="1" kern="0" dirty="0">
                <a:solidFill>
                  <a:srgbClr val="000066"/>
                </a:solidFill>
                <a:latin typeface="VAGRoundedLTPro-Light"/>
              </a:rPr>
              <a:t>ve vyšších povinnostech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1D3A844C-61C2-DCD8-DE1E-C51622A8F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826690" cy="4385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Při identifikaci primárních aktiv regulované služby je vhodné nejprve </a:t>
            </a:r>
            <a:r>
              <a:rPr lang="cs-CZ" sz="3600" b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identifikovat její účel</a:t>
            </a:r>
            <a:r>
              <a:rPr lang="cs-CZ" sz="3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. Z účelu je možné odvodit </a:t>
            </a:r>
            <a:r>
              <a:rPr lang="cs-CZ" sz="3600" b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aktivum typu služba</a:t>
            </a:r>
            <a:r>
              <a:rPr lang="cs-CZ" sz="3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. Následně je vhodné identifikovat, </a:t>
            </a:r>
            <a:r>
              <a:rPr lang="cs-CZ" sz="3600" b="1" kern="0" dirty="0">
                <a:solidFill>
                  <a:srgbClr val="FF0000"/>
                </a:solidFill>
                <a:latin typeface="VAGRoundedLTPro-Light"/>
                <a:cs typeface="VAGRoundedLTPro-Light"/>
              </a:rPr>
              <a:t>s jakými informacemi daná služba pracuje </a:t>
            </a:r>
            <a:r>
              <a:rPr lang="cs-CZ" sz="3600" b="1" kern="0" dirty="0">
                <a:solidFill>
                  <a:srgbClr val="00B050"/>
                </a:solidFill>
                <a:latin typeface="VAGRoundedLTPro-Light"/>
                <a:cs typeface="VAGRoundedLTPro-Light"/>
              </a:rPr>
              <a:t>(jaké informace potřebujete pro to, abyste mohli tuto služby poskytovat)</a:t>
            </a:r>
            <a:r>
              <a:rPr lang="cs-CZ" sz="3600" kern="0" dirty="0">
                <a:solidFill>
                  <a:srgbClr val="00B050"/>
                </a:solidFill>
                <a:latin typeface="VAGRoundedLTPro-Light"/>
                <a:cs typeface="VAGRoundedLTPro-Light"/>
              </a:rPr>
              <a:t> </a:t>
            </a:r>
            <a:r>
              <a:rPr lang="cs-CZ" sz="3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a odvodit primární aktiva typu informace.</a:t>
            </a:r>
          </a:p>
          <a:p>
            <a:pPr marL="0" indent="0">
              <a:buNone/>
            </a:pPr>
            <a:endParaRPr lang="cs-CZ" sz="3600" kern="0" dirty="0">
              <a:solidFill>
                <a:srgbClr val="000066"/>
              </a:solidFill>
              <a:latin typeface="VAGRoundedLTPro-Light"/>
              <a:cs typeface="VAGRoundedLTPro-Light"/>
            </a:endParaRPr>
          </a:p>
          <a:p>
            <a:pPr marL="0" indent="0" algn="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9767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5B386-0133-99F5-7962-CDCAF3727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logo&#10;&#10;Popis byl vytvořen automaticky">
            <a:extLst>
              <a:ext uri="{FF2B5EF4-FFF2-40B4-BE49-F238E27FC236}">
                <a16:creationId xmlns:a16="http://schemas.microsoft.com/office/drawing/2014/main" id="{DD9CF5C6-01B1-4154-23AF-F871CFC79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89" y="306336"/>
            <a:ext cx="2840314" cy="72778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768ABA6-2ADA-854A-711F-6D94003FB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0" dirty="0">
                <a:solidFill>
                  <a:srgbClr val="000066"/>
                </a:solidFill>
                <a:latin typeface="VAGRoundedLTPro-Light"/>
              </a:rPr>
              <a:t>Pomoc najdeme </a:t>
            </a:r>
            <a:br>
              <a:rPr lang="cs-CZ" b="1" kern="0" dirty="0">
                <a:solidFill>
                  <a:srgbClr val="000066"/>
                </a:solidFill>
                <a:latin typeface="VAGRoundedLTPro-Light"/>
              </a:rPr>
            </a:br>
            <a:r>
              <a:rPr lang="cs-CZ" b="1" kern="0" dirty="0">
                <a:solidFill>
                  <a:srgbClr val="000066"/>
                </a:solidFill>
                <a:latin typeface="VAGRoundedLTPro-Light"/>
              </a:rPr>
              <a:t>ve vyšších povinnostech - pokračování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1D3A844C-61C2-DCD8-DE1E-C51622A8F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826690" cy="4385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Při identifikaci podpůrných aktiv je nutné vycházet z architektury systému regulované služby a zejména zohlednit </a:t>
            </a:r>
            <a:r>
              <a:rPr lang="cs-CZ" sz="3600" b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vazby na primární aktiva</a:t>
            </a:r>
            <a:r>
              <a:rPr lang="cs-CZ" sz="3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. Povinná osoba by měla </a:t>
            </a:r>
            <a:r>
              <a:rPr lang="cs-CZ" sz="3600" b="1" kern="0" dirty="0">
                <a:solidFill>
                  <a:srgbClr val="FF0000"/>
                </a:solidFill>
                <a:latin typeface="VAGRoundedLTPro-Light"/>
                <a:cs typeface="VAGRoundedLTPro-Light"/>
              </a:rPr>
              <a:t>zvolit takový detail podpůrných aktiv</a:t>
            </a:r>
            <a:r>
              <a:rPr lang="cs-CZ" sz="3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, aby byla schopna adekvátně identifikovat a řídit rizika s aktivy spojená.</a:t>
            </a:r>
          </a:p>
          <a:p>
            <a:pPr marL="0" indent="0">
              <a:buNone/>
            </a:pPr>
            <a:endParaRPr lang="cs-CZ" sz="3600" kern="0" dirty="0">
              <a:solidFill>
                <a:srgbClr val="000066"/>
              </a:solidFill>
              <a:latin typeface="VAGRoundedLTPro-Light"/>
              <a:cs typeface="VAGRoundedLTPro-Light"/>
            </a:endParaRPr>
          </a:p>
          <a:p>
            <a:pPr marL="0" indent="0" algn="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935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EFE2C-45B9-342A-F3EA-0C41C1D47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logo&#10;&#10;Popis byl vytvořen automaticky">
            <a:extLst>
              <a:ext uri="{FF2B5EF4-FFF2-40B4-BE49-F238E27FC236}">
                <a16:creationId xmlns:a16="http://schemas.microsoft.com/office/drawing/2014/main" id="{49DB685A-42F2-83C8-A758-8031366A0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89" y="306336"/>
            <a:ext cx="2840314" cy="72778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5057C9E-428C-F545-C326-ED1E0B822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0" dirty="0">
                <a:solidFill>
                  <a:srgbClr val="000066"/>
                </a:solidFill>
                <a:latin typeface="VAGRoundedLTPro-Light"/>
              </a:rPr>
              <a:t>Aktiva (podle vzoru pekař)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B9695024-3F92-82A0-1767-91C862657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552"/>
            <a:ext cx="9826690" cy="4916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Regulovaná služba </a:t>
            </a:r>
            <a:r>
              <a:rPr lang="pl-PL" b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výroba potravin </a:t>
            </a:r>
            <a:r>
              <a:rPr lang="pl-PL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a </a:t>
            </a:r>
            <a:r>
              <a:rPr lang="pl-PL" b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 výroba elektrické energie</a:t>
            </a:r>
          </a:p>
          <a:p>
            <a:r>
              <a:rPr lang="pl-PL" b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Primární aktiva</a:t>
            </a:r>
          </a:p>
          <a:p>
            <a:pPr lvl="1"/>
            <a:r>
              <a:rPr lang="pl-PL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Služby</a:t>
            </a:r>
          </a:p>
          <a:p>
            <a:pPr lvl="2"/>
            <a:r>
              <a:rPr lang="pl-PL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výroba chleba</a:t>
            </a:r>
          </a:p>
          <a:p>
            <a:pPr lvl="2"/>
            <a:r>
              <a:rPr lang="pl-PL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výroba rohlíků</a:t>
            </a:r>
          </a:p>
          <a:p>
            <a:pPr lvl="2"/>
            <a:r>
              <a:rPr lang="pl-PL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výroba makronek</a:t>
            </a:r>
          </a:p>
          <a:p>
            <a:pPr lvl="2"/>
            <a:r>
              <a:rPr lang="pl-PL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výroba elektřiny (fotovoltaika)</a:t>
            </a:r>
          </a:p>
          <a:p>
            <a:pPr lvl="2"/>
            <a:r>
              <a:rPr lang="pl-PL" strike="sngStrike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výroba vonných svíček</a:t>
            </a:r>
          </a:p>
          <a:p>
            <a:pPr lvl="1"/>
            <a:r>
              <a:rPr lang="pl-PL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Informace (které potřebujeme k poskytování služeb – recepty na chleba, rohlíky, ...)</a:t>
            </a:r>
          </a:p>
          <a:p>
            <a:pPr lvl="2"/>
            <a:endParaRPr lang="pl-PL" i="1" kern="0" dirty="0">
              <a:solidFill>
                <a:srgbClr val="000066"/>
              </a:solidFill>
              <a:latin typeface="VAGRoundedLTPro-Light"/>
              <a:cs typeface="VAGRoundedLT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005181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EFE2C-45B9-342A-F3EA-0C41C1D47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logo&#10;&#10;Popis byl vytvořen automaticky">
            <a:extLst>
              <a:ext uri="{FF2B5EF4-FFF2-40B4-BE49-F238E27FC236}">
                <a16:creationId xmlns:a16="http://schemas.microsoft.com/office/drawing/2014/main" id="{49DB685A-42F2-83C8-A758-8031366A0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89" y="306336"/>
            <a:ext cx="2840314" cy="72778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5057C9E-428C-F545-C326-ED1E0B822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0" dirty="0">
                <a:solidFill>
                  <a:srgbClr val="000066"/>
                </a:solidFill>
                <a:latin typeface="VAGRoundedLTPro-Light"/>
              </a:rPr>
              <a:t>Aktiva (podle vzoru pekař)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B9695024-3F92-82A0-1767-91C862657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552"/>
            <a:ext cx="9826690" cy="49163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Regulovaná služba </a:t>
            </a:r>
            <a:r>
              <a:rPr lang="pl-PL" b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výroba potravin </a:t>
            </a:r>
            <a:r>
              <a:rPr lang="pl-PL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a </a:t>
            </a:r>
            <a:r>
              <a:rPr lang="pl-PL" b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 výroba elektrické energie</a:t>
            </a:r>
          </a:p>
          <a:p>
            <a:r>
              <a:rPr lang="pl-PL" b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Podpůrná aktiva</a:t>
            </a:r>
          </a:p>
          <a:p>
            <a:pPr lvl="1"/>
            <a:r>
              <a:rPr lang="pl-PL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Zaměstnanci (mistr pekař, </a:t>
            </a:r>
            <a:r>
              <a:rPr lang="pl-PL" strike="sngStrike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učedníci</a:t>
            </a:r>
            <a:r>
              <a:rPr lang="pl-PL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, pecař, uklízeč, </a:t>
            </a:r>
            <a:r>
              <a:rPr lang="pl-PL" strike="sngStrike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ředitel</a:t>
            </a:r>
            <a:r>
              <a:rPr lang="pl-PL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, sekretářka, manažer KB)</a:t>
            </a:r>
          </a:p>
          <a:p>
            <a:pPr lvl="1"/>
            <a:r>
              <a:rPr lang="pl-PL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Dodavatelé (dodavatel řídícího systému, ale pamatujte i na mlynáře, droždaře, dodavatel energie,...)</a:t>
            </a:r>
          </a:p>
          <a:p>
            <a:pPr lvl="1"/>
            <a:r>
              <a:rPr lang="pl-PL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Objekty (pekárna, mísírna těsta, elektrárna,  ...)</a:t>
            </a:r>
          </a:p>
          <a:p>
            <a:pPr lvl="1"/>
            <a:r>
              <a:rPr lang="pl-PL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Technická aktiva</a:t>
            </a:r>
          </a:p>
          <a:p>
            <a:pPr lvl="2"/>
            <a:r>
              <a:rPr lang="pl-PL" i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Technické prostředky a vybavení (počítač)</a:t>
            </a:r>
          </a:p>
          <a:p>
            <a:pPr lvl="2"/>
            <a:r>
              <a:rPr lang="pl-PL" i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Programové prostředky a vybavení (elektronická kniha receptů, seznam zákazníků)</a:t>
            </a:r>
          </a:p>
          <a:p>
            <a:pPr lvl="2"/>
            <a:r>
              <a:rPr lang="pl-PL" i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Komunikační prostředky (cedule před pekárnou, telefon)</a:t>
            </a:r>
          </a:p>
          <a:p>
            <a:pPr lvl="2"/>
            <a:r>
              <a:rPr lang="pl-PL" i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Sítě elektronických komunikací (počítačoví síť, drát do telefonní ústředny)</a:t>
            </a:r>
          </a:p>
          <a:p>
            <a:pPr lvl="2"/>
            <a:r>
              <a:rPr lang="pl-PL" i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Průmyslová, řídící nebo jiná podobná aktiva (díže, síto, pec, teploměr, automatický mísič těsta, ...)</a:t>
            </a:r>
            <a:endParaRPr lang="pl-PL" kern="0" dirty="0">
              <a:solidFill>
                <a:srgbClr val="000066"/>
              </a:solidFill>
              <a:latin typeface="VAGRoundedLTPro-Light"/>
              <a:cs typeface="VAGRoundedLTPro-Light"/>
            </a:endParaRPr>
          </a:p>
          <a:p>
            <a:pPr lvl="2"/>
            <a:endParaRPr lang="pl-PL" i="1" kern="0" dirty="0">
              <a:solidFill>
                <a:srgbClr val="000066"/>
              </a:solidFill>
              <a:latin typeface="VAGRoundedLTPro-Light"/>
              <a:cs typeface="VAGRoundedLT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731371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logo&#10;&#10;Popis byl vytvořen automaticky">
            <a:extLst>
              <a:ext uri="{FF2B5EF4-FFF2-40B4-BE49-F238E27FC236}">
                <a16:creationId xmlns:a16="http://schemas.microsoft.com/office/drawing/2014/main" id="{261EC3A9-6AB1-46D3-E131-4A31DC922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89" y="306336"/>
            <a:ext cx="2840314" cy="72778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B52303-E626-A2C8-7AE6-FCA26493F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98" y="365125"/>
            <a:ext cx="7178052" cy="1325563"/>
          </a:xfrm>
        </p:spPr>
        <p:txBody>
          <a:bodyPr/>
          <a:lstStyle/>
          <a:p>
            <a:r>
              <a:rPr lang="cs-CZ" b="1" kern="0" dirty="0">
                <a:solidFill>
                  <a:srgbClr val="000066"/>
                </a:solidFill>
                <a:latin typeface="VAGRoundedLTPro-Light"/>
              </a:rPr>
              <a:t>IS - pokud nejsou váš chleba,</a:t>
            </a:r>
            <a:br>
              <a:rPr lang="cs-CZ" b="1" kern="0" dirty="0">
                <a:solidFill>
                  <a:srgbClr val="000066"/>
                </a:solidFill>
                <a:latin typeface="VAGRoundedLTPro-Light"/>
              </a:rPr>
            </a:br>
            <a:r>
              <a:rPr lang="cs-CZ" b="1" kern="0" dirty="0">
                <a:solidFill>
                  <a:srgbClr val="000066"/>
                </a:solidFill>
                <a:latin typeface="VAGRoundedLTPro-Light"/>
              </a:rPr>
              <a:t>patří sem: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B4E150F7-17BF-20D0-E1BD-817898DB1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9476"/>
            <a:ext cx="9826690" cy="4743399"/>
          </a:xfrm>
        </p:spPr>
        <p:txBody>
          <a:bodyPr>
            <a:normAutofit fontScale="92500" lnSpcReduction="10000"/>
          </a:bodyPr>
          <a:lstStyle/>
          <a:p>
            <a:r>
              <a:rPr lang="pl-PL" b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Primární aktiva</a:t>
            </a:r>
          </a:p>
          <a:p>
            <a:pPr lvl="1"/>
            <a:r>
              <a:rPr lang="pl-PL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Informace</a:t>
            </a:r>
          </a:p>
          <a:p>
            <a:pPr lvl="1"/>
            <a:r>
              <a:rPr lang="pl-PL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Služby</a:t>
            </a:r>
          </a:p>
          <a:p>
            <a:r>
              <a:rPr lang="pl-PL" b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Podpůrná aktiva</a:t>
            </a:r>
          </a:p>
          <a:p>
            <a:pPr lvl="1"/>
            <a:r>
              <a:rPr lang="pl-PL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Zaměstnanci</a:t>
            </a:r>
          </a:p>
          <a:p>
            <a:pPr lvl="1"/>
            <a:r>
              <a:rPr lang="pl-PL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Dodavatelé</a:t>
            </a:r>
          </a:p>
          <a:p>
            <a:pPr lvl="1"/>
            <a:r>
              <a:rPr lang="pl-PL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Objekty</a:t>
            </a:r>
          </a:p>
          <a:p>
            <a:pPr lvl="1"/>
            <a:r>
              <a:rPr lang="pl-PL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Technická aktiva</a:t>
            </a:r>
          </a:p>
          <a:p>
            <a:pPr lvl="2"/>
            <a:r>
              <a:rPr lang="pl-PL" b="1" i="1" kern="0" dirty="0">
                <a:solidFill>
                  <a:srgbClr val="FF0000"/>
                </a:solidFill>
                <a:latin typeface="VAGRoundedLTPro-Light"/>
                <a:cs typeface="VAGRoundedLTPro-Light"/>
              </a:rPr>
              <a:t>Technické prostředky a vybavení</a:t>
            </a:r>
          </a:p>
          <a:p>
            <a:pPr lvl="2"/>
            <a:r>
              <a:rPr lang="pl-PL" b="1" i="1" kern="0" dirty="0">
                <a:solidFill>
                  <a:srgbClr val="FF0000"/>
                </a:solidFill>
                <a:latin typeface="VAGRoundedLTPro-Light"/>
                <a:cs typeface="VAGRoundedLTPro-Light"/>
              </a:rPr>
              <a:t>Programové prostředky a vybavení</a:t>
            </a:r>
          </a:p>
          <a:p>
            <a:pPr lvl="2"/>
            <a:r>
              <a:rPr lang="pl-PL" b="1" i="1" kern="0" dirty="0">
                <a:solidFill>
                  <a:srgbClr val="FF0000"/>
                </a:solidFill>
                <a:latin typeface="VAGRoundedLTPro-Light"/>
                <a:cs typeface="VAGRoundedLTPro-Light"/>
              </a:rPr>
              <a:t>Komunikační prostředky</a:t>
            </a:r>
          </a:p>
          <a:p>
            <a:pPr lvl="2"/>
            <a:r>
              <a:rPr lang="pl-PL" b="1" i="1" kern="0" dirty="0">
                <a:solidFill>
                  <a:srgbClr val="FF0000"/>
                </a:solidFill>
                <a:latin typeface="VAGRoundedLTPro-Light"/>
                <a:cs typeface="VAGRoundedLTPro-Light"/>
              </a:rPr>
              <a:t>Sítě elektronických komunikací</a:t>
            </a:r>
          </a:p>
          <a:p>
            <a:pPr lvl="2"/>
            <a:r>
              <a:rPr lang="pl-PL" b="1" i="1" kern="0" dirty="0">
                <a:solidFill>
                  <a:srgbClr val="FF0000"/>
                </a:solidFill>
                <a:latin typeface="VAGRoundedLTPro-Light"/>
                <a:cs typeface="VAGRoundedLTPro-Light"/>
              </a:rPr>
              <a:t>Průmyslová, řídící nebo jiná podobná aktiva</a:t>
            </a:r>
            <a:endParaRPr lang="pl-PL" b="1" kern="0" dirty="0">
              <a:solidFill>
                <a:srgbClr val="FF0000"/>
              </a:solidFill>
              <a:latin typeface="VAGRoundedLTPro-Light"/>
              <a:cs typeface="VAGRoundedLTPro-Light"/>
            </a:endParaRP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DE20930F-ECD0-AAB0-BC6D-1DA08591577B}"/>
              </a:ext>
            </a:extLst>
          </p:cNvPr>
          <p:cNvSpPr/>
          <p:nvPr/>
        </p:nvSpPr>
        <p:spPr>
          <a:xfrm>
            <a:off x="935915" y="4367604"/>
            <a:ext cx="6228678" cy="2022437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872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logo&#10;&#10;Popis byl vytvořen automaticky">
            <a:extLst>
              <a:ext uri="{FF2B5EF4-FFF2-40B4-BE49-F238E27FC236}">
                <a16:creationId xmlns:a16="http://schemas.microsoft.com/office/drawing/2014/main" id="{261EC3A9-6AB1-46D3-E131-4A31DC922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89" y="306336"/>
            <a:ext cx="2840314" cy="72778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B52303-E626-A2C8-7AE6-FCA26493F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0" dirty="0">
                <a:solidFill>
                  <a:srgbClr val="000066"/>
                </a:solidFill>
                <a:latin typeface="VAGRoundedLTPro-Light"/>
              </a:rPr>
              <a:t> 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B4E150F7-17BF-20D0-E1BD-817898DB1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3679"/>
            <a:ext cx="9826690" cy="43859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5400" b="1" kern="0" dirty="0">
              <a:solidFill>
                <a:srgbClr val="000066"/>
              </a:solidFill>
              <a:latin typeface="VAGRoundedLTPro-Light"/>
              <a:cs typeface="VAGRoundedLTPro-Light"/>
            </a:endParaRPr>
          </a:p>
          <a:p>
            <a:pPr marL="0" indent="0" algn="ctr">
              <a:buNone/>
            </a:pPr>
            <a:r>
              <a:rPr lang="cs-CZ" sz="9600" b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Co s tím?</a:t>
            </a:r>
            <a:endParaRPr lang="cs-CZ" sz="9600" b="1" kern="0" dirty="0">
              <a:solidFill>
                <a:srgbClr val="000066"/>
              </a:solidFill>
              <a:effectLst/>
              <a:latin typeface="VAGRoundedLTPro-Light"/>
              <a:cs typeface="VAGRoundedLTPro-Light"/>
            </a:endParaRPr>
          </a:p>
          <a:p>
            <a:pPr marL="0" indent="0" algn="ctr">
              <a:buNone/>
            </a:pPr>
            <a:endParaRPr lang="cs-CZ" sz="5400" kern="0" dirty="0">
              <a:solidFill>
                <a:srgbClr val="000066"/>
              </a:solidFill>
              <a:effectLst/>
              <a:latin typeface="VAGRoundedLTPro-Light"/>
              <a:cs typeface="VAGRoundedLT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080827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logo&#10;&#10;Popis byl vytvořen automaticky">
            <a:extLst>
              <a:ext uri="{FF2B5EF4-FFF2-40B4-BE49-F238E27FC236}">
                <a16:creationId xmlns:a16="http://schemas.microsoft.com/office/drawing/2014/main" id="{261EC3A9-6AB1-46D3-E131-4A31DC922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89" y="306336"/>
            <a:ext cx="2840314" cy="72778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B52303-E626-A2C8-7AE6-FCA26493F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O mně</a:t>
            </a:r>
            <a:endParaRPr lang="cs-CZ" sz="4400" b="1" kern="0" dirty="0">
              <a:solidFill>
                <a:srgbClr val="000066"/>
              </a:solidFill>
              <a:effectLst/>
              <a:latin typeface="VAGRoundedLTPro-Light"/>
              <a:cs typeface="VAGRoundedLTPro-Light"/>
            </a:endParaRP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B4E150F7-17BF-20D0-E1BD-817898DB1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56682"/>
            <a:ext cx="10307595" cy="4751521"/>
          </a:xfrm>
        </p:spPr>
        <p:txBody>
          <a:bodyPr>
            <a:normAutofit fontScale="92500" lnSpcReduction="10000"/>
          </a:bodyPr>
          <a:lstStyle/>
          <a:p>
            <a:r>
              <a:rPr lang="cs-CZ" sz="22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z</a:t>
            </a:r>
            <a:r>
              <a:rPr lang="cs-CZ" sz="2200" kern="0" dirty="0">
                <a:solidFill>
                  <a:srgbClr val="000066"/>
                </a:solidFill>
                <a:effectLst/>
                <a:latin typeface="VAGRoundedLTPro-Light"/>
                <a:cs typeface="VAGRoundedLTPro-Light"/>
              </a:rPr>
              <a:t>aloženo 1962;</a:t>
            </a:r>
          </a:p>
          <a:p>
            <a:r>
              <a:rPr lang="cs-CZ" sz="22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v</a:t>
            </a:r>
            <a:r>
              <a:rPr lang="cs-CZ" sz="2200" kern="0" dirty="0">
                <a:solidFill>
                  <a:srgbClr val="000066"/>
                </a:solidFill>
                <a:effectLst/>
                <a:latin typeface="VAGRoundedLTPro-Light"/>
                <a:cs typeface="VAGRoundedLTPro-Light"/>
              </a:rPr>
              <a:t>yučený matematik;</a:t>
            </a:r>
          </a:p>
          <a:p>
            <a:r>
              <a:rPr lang="cs-CZ" sz="2200" kern="0" dirty="0">
                <a:solidFill>
                  <a:srgbClr val="000066"/>
                </a:solidFill>
                <a:effectLst/>
                <a:latin typeface="VAGRoundedLTPro-Light"/>
                <a:cs typeface="VAGRoundedLTPro-Light"/>
              </a:rPr>
              <a:t>systém</a:t>
            </a:r>
            <a:r>
              <a:rPr lang="cs-CZ" sz="22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ák</a:t>
            </a:r>
            <a:r>
              <a:rPr lang="cs-CZ" sz="2200" kern="0" dirty="0">
                <a:solidFill>
                  <a:srgbClr val="000066"/>
                </a:solidFill>
                <a:effectLst/>
                <a:latin typeface="VAGRoundedLTPro-Light"/>
                <a:cs typeface="VAGRoundedLTPro-Light"/>
              </a:rPr>
              <a:t>, programátor, ředitel ISŘ, CIO, </a:t>
            </a:r>
            <a:r>
              <a:rPr lang="cs-CZ" sz="22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prodavač i </a:t>
            </a:r>
            <a:r>
              <a:rPr lang="cs-CZ" sz="2200" kern="0" dirty="0">
                <a:solidFill>
                  <a:srgbClr val="000066"/>
                </a:solidFill>
                <a:effectLst/>
                <a:latin typeface="VAGRoundedLTPro-Light"/>
                <a:cs typeface="VAGRoundedLTPro-Light"/>
              </a:rPr>
              <a:t>nákupčí, distributor, konzultant a hlavně hledač smysluplných řešení.</a:t>
            </a:r>
          </a:p>
          <a:p>
            <a:pPr marL="0" indent="0">
              <a:buNone/>
            </a:pPr>
            <a:endParaRPr lang="cs-CZ" sz="900" kern="0" dirty="0">
              <a:solidFill>
                <a:srgbClr val="000066"/>
              </a:solidFill>
              <a:effectLst/>
              <a:latin typeface="VAGRoundedLTPro-Light"/>
              <a:cs typeface="VAGRoundedLTPro-Light"/>
            </a:endParaRPr>
          </a:p>
          <a:p>
            <a:pPr marL="0" indent="0">
              <a:buNone/>
            </a:pPr>
            <a:r>
              <a:rPr lang="cs-CZ" sz="2200" kern="0" dirty="0">
                <a:solidFill>
                  <a:srgbClr val="000066"/>
                </a:solidFill>
                <a:effectLst/>
                <a:latin typeface="VAGRoundedLTPro-Light"/>
                <a:cs typeface="VAGRoundedLTPro-Light"/>
              </a:rPr>
              <a:t>Zajímavé projekty:</a:t>
            </a:r>
          </a:p>
          <a:p>
            <a:pPr lvl="1"/>
            <a:r>
              <a:rPr lang="cs-CZ" sz="2200" kern="0" dirty="0">
                <a:solidFill>
                  <a:srgbClr val="000066"/>
                </a:solidFill>
                <a:effectLst/>
                <a:latin typeface="VAGRoundedLTPro-Light"/>
                <a:cs typeface="VAGRoundedLTPro-Light"/>
              </a:rPr>
              <a:t>Analýza agend Magistrátu statutárního města Ostrava, Krajského úřadu Olomouckého kraje</a:t>
            </a:r>
          </a:p>
          <a:p>
            <a:pPr lvl="1"/>
            <a:r>
              <a:rPr lang="cs-CZ" sz="2200" kern="0" dirty="0">
                <a:solidFill>
                  <a:srgbClr val="000066"/>
                </a:solidFill>
                <a:effectLst/>
                <a:latin typeface="VAGRoundedLTPro-Light"/>
                <a:cs typeface="VAGRoundedLTPro-Light"/>
              </a:rPr>
              <a:t>Informační systém pro komunikaci občana s úřadem (</a:t>
            </a:r>
            <a:r>
              <a:rPr lang="cs-CZ" sz="2200" kern="0" dirty="0" err="1">
                <a:solidFill>
                  <a:srgbClr val="000066"/>
                </a:solidFill>
                <a:effectLst/>
                <a:latin typeface="VAGRoundedLTPro-Light"/>
                <a:cs typeface="VAGRoundedLTPro-Light"/>
              </a:rPr>
              <a:t>eSMO</a:t>
            </a:r>
            <a:r>
              <a:rPr lang="cs-CZ" sz="2200" kern="0" dirty="0">
                <a:solidFill>
                  <a:srgbClr val="000066"/>
                </a:solidFill>
                <a:effectLst/>
                <a:latin typeface="VAGRoundedLTPro-Light"/>
                <a:cs typeface="VAGRoundedLTPro-Light"/>
              </a:rPr>
              <a:t>)</a:t>
            </a:r>
          </a:p>
          <a:p>
            <a:pPr lvl="1"/>
            <a:r>
              <a:rPr lang="cs-CZ" sz="22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Implementace agendových systémů </a:t>
            </a:r>
            <a:endParaRPr lang="cs-CZ" sz="2200" kern="0" dirty="0">
              <a:solidFill>
                <a:srgbClr val="000066"/>
              </a:solidFill>
              <a:effectLst/>
              <a:latin typeface="VAGRoundedLTPro-Light"/>
              <a:cs typeface="VAGRoundedLTPro-Light"/>
            </a:endParaRPr>
          </a:p>
          <a:p>
            <a:pPr lvl="1"/>
            <a:r>
              <a:rPr lang="cs-CZ" sz="2200" kern="0" dirty="0">
                <a:solidFill>
                  <a:srgbClr val="000066"/>
                </a:solidFill>
                <a:effectLst/>
                <a:latin typeface="VAGRoundedLTPro-Light"/>
                <a:cs typeface="VAGRoundedLTPro-Light"/>
              </a:rPr>
              <a:t>Editor ŠVP (40% trhu v Česku a 100% na Slovensku)</a:t>
            </a:r>
          </a:p>
          <a:p>
            <a:pPr lvl="1"/>
            <a:r>
              <a:rPr lang="cs-CZ" sz="2200" kern="0" dirty="0">
                <a:solidFill>
                  <a:srgbClr val="000066"/>
                </a:solidFill>
                <a:effectLst/>
                <a:latin typeface="VAGRoundedLTPro-Light"/>
                <a:cs typeface="VAGRoundedLTPro-Light"/>
              </a:rPr>
              <a:t>začerníme.cz</a:t>
            </a:r>
          </a:p>
          <a:p>
            <a:pPr lvl="1"/>
            <a:r>
              <a:rPr lang="cs-CZ" sz="2200" kern="0" dirty="0">
                <a:solidFill>
                  <a:srgbClr val="000066"/>
                </a:solidFill>
                <a:effectLst/>
                <a:latin typeface="VAGRoundedLTPro-Light"/>
                <a:cs typeface="VAGRoundedLTPro-Light"/>
              </a:rPr>
              <a:t>pohodlne.info</a:t>
            </a:r>
          </a:p>
          <a:p>
            <a:pPr lvl="1"/>
            <a:r>
              <a:rPr lang="cs-CZ" sz="2200" kern="0" dirty="0">
                <a:solidFill>
                  <a:srgbClr val="000066"/>
                </a:solidFill>
                <a:effectLst/>
                <a:latin typeface="VAGRoundedLTPro-Light"/>
                <a:cs typeface="VAGRoundedLTPro-Light"/>
              </a:rPr>
              <a:t>Implementace TISAX, SŘBI</a:t>
            </a:r>
          </a:p>
          <a:p>
            <a:pPr lvl="1"/>
            <a:r>
              <a:rPr lang="cs-CZ" sz="22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…</a:t>
            </a:r>
            <a:endParaRPr lang="cs-CZ" sz="2200" kern="0" dirty="0">
              <a:solidFill>
                <a:srgbClr val="000066"/>
              </a:solidFill>
              <a:effectLst/>
              <a:latin typeface="VAGRoundedLTPro-Light"/>
              <a:cs typeface="VAGRoundedLTPro-Light"/>
            </a:endParaRPr>
          </a:p>
          <a:p>
            <a:pPr marL="457200" lvl="1" indent="0">
              <a:buNone/>
            </a:pPr>
            <a:endParaRPr lang="cs-CZ" sz="1800" kern="0" dirty="0">
              <a:solidFill>
                <a:srgbClr val="000066"/>
              </a:solidFill>
              <a:effectLst/>
              <a:latin typeface="VAGRoundedLTPro-Light"/>
              <a:cs typeface="VAGRoundedLT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995444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logo&#10;&#10;Popis byl vytvořen automaticky">
            <a:extLst>
              <a:ext uri="{FF2B5EF4-FFF2-40B4-BE49-F238E27FC236}">
                <a16:creationId xmlns:a16="http://schemas.microsoft.com/office/drawing/2014/main" id="{261EC3A9-6AB1-46D3-E131-4A31DC922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89" y="306336"/>
            <a:ext cx="2840314" cy="72778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B52303-E626-A2C8-7AE6-FCA26493F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1341"/>
            <a:ext cx="10515600" cy="1325563"/>
          </a:xfrm>
        </p:spPr>
        <p:txBody>
          <a:bodyPr/>
          <a:lstStyle/>
          <a:p>
            <a:r>
              <a:rPr lang="cs-CZ" b="1" kern="0" dirty="0">
                <a:solidFill>
                  <a:srgbClr val="000066"/>
                </a:solidFill>
                <a:latin typeface="VAGRoundedLTPro-Light"/>
              </a:rPr>
              <a:t>Kudy na to tedy jít?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B4E150F7-17BF-20D0-E1BD-817898DB1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705"/>
            <a:ext cx="9826690" cy="4478357"/>
          </a:xfrm>
        </p:spPr>
        <p:txBody>
          <a:bodyPr>
            <a:normAutofit fontScale="85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cs-CZ" sz="40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Přes </a:t>
            </a:r>
            <a:r>
              <a:rPr lang="cs-CZ" sz="4000" b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primární aktiva </a:t>
            </a:r>
            <a:r>
              <a:rPr lang="cs-CZ" sz="40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a možné </a:t>
            </a:r>
            <a:r>
              <a:rPr lang="cs-CZ" sz="4000" b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dopady</a:t>
            </a:r>
            <a:r>
              <a:rPr lang="cs-CZ" sz="40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 kybernetického incidentu.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4000" kern="0" dirty="0">
                <a:solidFill>
                  <a:srgbClr val="000066"/>
                </a:solidFill>
                <a:latin typeface="VAGRoundedLTPro-Light"/>
              </a:rPr>
              <a:t>Přes povinná</a:t>
            </a:r>
            <a:r>
              <a:rPr lang="cs-CZ" sz="4000" b="1" kern="0" dirty="0">
                <a:solidFill>
                  <a:srgbClr val="000066"/>
                </a:solidFill>
                <a:latin typeface="VAGRoundedLTPro-Light"/>
              </a:rPr>
              <a:t> opatření</a:t>
            </a:r>
            <a:r>
              <a:rPr lang="cs-CZ" sz="4000" kern="0" dirty="0">
                <a:solidFill>
                  <a:srgbClr val="000066"/>
                </a:solidFill>
                <a:latin typeface="VAGRoundedLTPro-Light"/>
              </a:rPr>
              <a:t>, která ukládá vyhláška a klidně něco navíc podle kontextu vaší organizace.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4000" kern="0" dirty="0">
                <a:solidFill>
                  <a:srgbClr val="000066"/>
                </a:solidFill>
                <a:latin typeface="VAGRoundedLTPro-Light"/>
              </a:rPr>
              <a:t>Přes bezpečnostní </a:t>
            </a:r>
            <a:r>
              <a:rPr lang="cs-CZ" sz="4000" b="1" kern="0" dirty="0">
                <a:solidFill>
                  <a:srgbClr val="000066"/>
                </a:solidFill>
                <a:latin typeface="VAGRoundedLTPro-Light"/>
              </a:rPr>
              <a:t>politiky a bezpečnostní dokumentaci.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4000" kern="0" dirty="0">
                <a:solidFill>
                  <a:srgbClr val="000066"/>
                </a:solidFill>
                <a:latin typeface="VAGRoundedLTPro-Light"/>
              </a:rPr>
              <a:t>Přes </a:t>
            </a:r>
            <a:r>
              <a:rPr lang="cs-CZ" sz="4000" b="1" kern="0" dirty="0">
                <a:solidFill>
                  <a:srgbClr val="000066"/>
                </a:solidFill>
                <a:latin typeface="VAGRoundedLTPro-Light"/>
              </a:rPr>
              <a:t>lidi</a:t>
            </a:r>
            <a:r>
              <a:rPr lang="cs-CZ" sz="4000" kern="0" dirty="0">
                <a:solidFill>
                  <a:srgbClr val="000066"/>
                </a:solidFill>
                <a:latin typeface="VAGRoundedLTPro-Light"/>
              </a:rPr>
              <a:t> – i když automatizace jede, je na konci vždy člověk.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4000" kern="0" dirty="0">
                <a:solidFill>
                  <a:srgbClr val="000066"/>
                </a:solidFill>
                <a:latin typeface="VAGRoundedLTPro-Light"/>
              </a:rPr>
              <a:t>Přes </a:t>
            </a:r>
            <a:r>
              <a:rPr lang="cs-CZ" sz="4000" b="1" kern="0" dirty="0">
                <a:solidFill>
                  <a:srgbClr val="000066"/>
                </a:solidFill>
                <a:latin typeface="VAGRoundedLTPro-Light"/>
              </a:rPr>
              <a:t>přestupky,</a:t>
            </a:r>
            <a:r>
              <a:rPr lang="cs-CZ" sz="4000" kern="0" dirty="0">
                <a:solidFill>
                  <a:srgbClr val="000066"/>
                </a:solidFill>
                <a:latin typeface="VAGRoundedLTPro-Light"/>
              </a:rPr>
              <a:t> resp. </a:t>
            </a:r>
            <a:r>
              <a:rPr lang="cs-CZ" sz="4000" b="1" kern="0" dirty="0">
                <a:solidFill>
                  <a:srgbClr val="000066"/>
                </a:solidFill>
                <a:latin typeface="VAGRoundedLTPro-Light"/>
              </a:rPr>
              <a:t>povinnosti</a:t>
            </a:r>
            <a:r>
              <a:rPr lang="cs-CZ" sz="4000" kern="0" dirty="0">
                <a:solidFill>
                  <a:srgbClr val="000066"/>
                </a:solidFill>
                <a:latin typeface="VAGRoundedLTPro-Light"/>
              </a:rPr>
              <a:t>, které nám ukládá (uloží) zákon</a:t>
            </a:r>
            <a:r>
              <a:rPr lang="cs-CZ" sz="4000" b="1" kern="0" dirty="0">
                <a:solidFill>
                  <a:srgbClr val="000066"/>
                </a:solidFill>
                <a:latin typeface="VAGRoundedLTPro-Light"/>
              </a:rPr>
              <a:t> </a:t>
            </a:r>
            <a:r>
              <a:rPr lang="cs-CZ" sz="4000" kern="0" dirty="0">
                <a:solidFill>
                  <a:srgbClr val="000066"/>
                </a:solidFill>
                <a:latin typeface="VAGRoundedLTPro-Light"/>
              </a:rPr>
              <a:t>(pokud se držíme pouze NIS2).</a:t>
            </a:r>
            <a:endParaRPr lang="cs-CZ" sz="4000" b="1" kern="0" dirty="0">
              <a:solidFill>
                <a:srgbClr val="000066"/>
              </a:solidFill>
              <a:latin typeface="VAGRoundedLTPro-Light"/>
            </a:endParaRPr>
          </a:p>
          <a:p>
            <a:endParaRPr lang="cs-CZ" sz="4000" kern="0" dirty="0">
              <a:solidFill>
                <a:srgbClr val="000066"/>
              </a:solidFill>
              <a:latin typeface="VAGRoundedLTPro-Light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4185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BD2AB-F514-C164-4320-ABB9E81C0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logo&#10;&#10;Popis byl vytvořen automaticky">
            <a:extLst>
              <a:ext uri="{FF2B5EF4-FFF2-40B4-BE49-F238E27FC236}">
                <a16:creationId xmlns:a16="http://schemas.microsoft.com/office/drawing/2014/main" id="{6F10ABD0-20C5-1EA3-6A55-F2232E20A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89" y="306336"/>
            <a:ext cx="2840314" cy="72778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5BF4A1D-A893-DEF9-0CC5-50FC56A64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0" dirty="0">
                <a:solidFill>
                  <a:srgbClr val="000066"/>
                </a:solidFill>
                <a:latin typeface="VAGRoundedLTPro-Light"/>
              </a:rPr>
              <a:t> 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6513EC9E-FFEF-9B50-0240-A34B04CBD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551" y="1236005"/>
            <a:ext cx="9826690" cy="438599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5400" kern="0" dirty="0">
                <a:solidFill>
                  <a:srgbClr val="000066"/>
                </a:solidFill>
                <a:effectLst/>
                <a:latin typeface="VAGRoundedLTPro-Light"/>
                <a:cs typeface="VAGRoundedLTPro-Light"/>
              </a:rPr>
              <a:t>Není nejmenší důvod odkládat zmíněné první čtyři oblasti. </a:t>
            </a:r>
            <a:r>
              <a:rPr lang="cs-CZ" sz="54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Prováděcí vyhlášky jsou napsány poměrně dobře, vycházejí z </a:t>
            </a:r>
            <a:r>
              <a:rPr lang="cs-CZ" sz="5400" kern="0" dirty="0" err="1">
                <a:solidFill>
                  <a:srgbClr val="000066"/>
                </a:solidFill>
                <a:latin typeface="VAGRoundedLTPro-Light"/>
                <a:cs typeface="VAGRoundedLTPro-Light"/>
              </a:rPr>
              <a:t>best</a:t>
            </a:r>
            <a:r>
              <a:rPr lang="cs-CZ" sz="54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 </a:t>
            </a:r>
            <a:r>
              <a:rPr lang="cs-CZ" sz="5400" kern="0" dirty="0" err="1">
                <a:solidFill>
                  <a:srgbClr val="000066"/>
                </a:solidFill>
                <a:latin typeface="VAGRoundedLTPro-Light"/>
                <a:cs typeface="VAGRoundedLTPro-Light"/>
              </a:rPr>
              <a:t>practices</a:t>
            </a:r>
            <a:r>
              <a:rPr lang="cs-CZ" sz="54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 kybernetické bezpečnosti a pomohou vám zvýšit zabezpečení vaší organizace ihned.</a:t>
            </a:r>
            <a:endParaRPr lang="cs-CZ" sz="5400" kern="0" dirty="0">
              <a:solidFill>
                <a:srgbClr val="000066"/>
              </a:solidFill>
              <a:effectLst/>
              <a:latin typeface="VAGRoundedLTPro-Light"/>
              <a:cs typeface="VAGRoundedLTPro-Light"/>
            </a:endParaRPr>
          </a:p>
          <a:p>
            <a:pPr marL="0" indent="0" algn="ctr">
              <a:buNone/>
            </a:pPr>
            <a:endParaRPr lang="cs-CZ" sz="5400" kern="0" dirty="0">
              <a:solidFill>
                <a:srgbClr val="000066"/>
              </a:solidFill>
              <a:effectLst/>
              <a:latin typeface="VAGRoundedLTPro-Light"/>
              <a:cs typeface="VAGRoundedLT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362534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38F75-A89E-2021-8044-5568D2112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logo&#10;&#10;Popis byl vytvořen automaticky">
            <a:extLst>
              <a:ext uri="{FF2B5EF4-FFF2-40B4-BE49-F238E27FC236}">
                <a16:creationId xmlns:a16="http://schemas.microsoft.com/office/drawing/2014/main" id="{E2F4C6C1-E151-286C-F798-0C91C9410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89" y="306336"/>
            <a:ext cx="2840314" cy="72778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94C469A-5378-6B1B-9355-C9147B60E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0" dirty="0">
                <a:solidFill>
                  <a:srgbClr val="000066"/>
                </a:solidFill>
                <a:latin typeface="VAGRoundedLTPro-Light"/>
              </a:rPr>
              <a:t> 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611E56FB-52F3-0EAD-288C-30EA7DDAF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3679"/>
            <a:ext cx="9826690" cy="4385990"/>
          </a:xfrm>
        </p:spPr>
        <p:txBody>
          <a:bodyPr>
            <a:normAutofit fontScale="92500" lnSpcReduction="10000"/>
          </a:bodyPr>
          <a:lstStyle/>
          <a:p>
            <a:pPr marL="914400" indent="-914400">
              <a:buAutoNum type="arabicPeriod"/>
            </a:pPr>
            <a:r>
              <a:rPr lang="cs-CZ" sz="5400" b="1" kern="0" dirty="0">
                <a:latin typeface="VAGRoundedLTPro-Light"/>
                <a:cs typeface="VAGRoundedLTPro-Light"/>
              </a:rPr>
              <a:t>Aktiva, dopad – </a:t>
            </a:r>
            <a:r>
              <a:rPr lang="cs-CZ" sz="5400" b="1" kern="0" dirty="0">
                <a:solidFill>
                  <a:srgbClr val="FF0000"/>
                </a:solidFill>
                <a:latin typeface="VAGRoundedLTPro-Light"/>
                <a:cs typeface="VAGRoundedLTPro-Light"/>
              </a:rPr>
              <a:t>co</a:t>
            </a:r>
            <a:r>
              <a:rPr lang="cs-CZ" sz="5400" b="1" kern="0" dirty="0">
                <a:latin typeface="VAGRoundedLTPro-Light"/>
                <a:cs typeface="VAGRoundedLTPro-Light"/>
              </a:rPr>
              <a:t> </a:t>
            </a:r>
            <a:r>
              <a:rPr lang="cs-CZ" sz="5400" b="1" kern="0" dirty="0">
                <a:solidFill>
                  <a:srgbClr val="FF0000"/>
                </a:solidFill>
                <a:latin typeface="VAGRoundedLTPro-Light"/>
                <a:cs typeface="VAGRoundedLTPro-Light"/>
              </a:rPr>
              <a:t>chráníme a proč</a:t>
            </a:r>
          </a:p>
          <a:p>
            <a:pPr marL="914400" indent="-914400">
              <a:buAutoNum type="arabicPeriod"/>
            </a:pPr>
            <a:r>
              <a:rPr lang="cs-CZ" sz="5400" b="1" kern="0" dirty="0">
                <a:effectLst/>
                <a:latin typeface="VAGRoundedLTPro-Light"/>
                <a:cs typeface="VAGRoundedLTPro-Light"/>
              </a:rPr>
              <a:t>Opatření – </a:t>
            </a:r>
            <a:r>
              <a:rPr lang="cs-CZ" sz="5400" b="1" kern="0" dirty="0">
                <a:solidFill>
                  <a:srgbClr val="FF0000"/>
                </a:solidFill>
                <a:effectLst/>
                <a:latin typeface="VAGRoundedLTPro-Light"/>
                <a:cs typeface="VAGRoundedLTPro-Light"/>
              </a:rPr>
              <a:t>co potřebujeme dělat</a:t>
            </a:r>
            <a:endParaRPr lang="cs-CZ" sz="5400" b="1" kern="0" dirty="0">
              <a:solidFill>
                <a:srgbClr val="000066"/>
              </a:solidFill>
              <a:effectLst/>
              <a:latin typeface="VAGRoundedLTPro-Light"/>
              <a:cs typeface="VAGRoundedLTPro-Light"/>
            </a:endParaRPr>
          </a:p>
          <a:p>
            <a:pPr marL="914400" indent="-914400">
              <a:buAutoNum type="arabicPeriod"/>
            </a:pPr>
            <a:r>
              <a:rPr lang="cs-CZ" sz="5400" b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Politiky </a:t>
            </a:r>
            <a:r>
              <a:rPr lang="cs-CZ" sz="5400" b="1" kern="0" dirty="0">
                <a:effectLst/>
                <a:latin typeface="VAGRoundedLTPro-Light"/>
                <a:cs typeface="VAGRoundedLTPro-Light"/>
              </a:rPr>
              <a:t>– </a:t>
            </a:r>
            <a:r>
              <a:rPr lang="cs-CZ" sz="5400" b="1" kern="0" dirty="0">
                <a:solidFill>
                  <a:srgbClr val="FF0000"/>
                </a:solidFill>
                <a:effectLst/>
                <a:latin typeface="VAGRoundedLTPro-Light"/>
                <a:cs typeface="VAGRoundedLTPro-Light"/>
              </a:rPr>
              <a:t>jak to budeme dělat</a:t>
            </a:r>
            <a:endParaRPr lang="cs-CZ" sz="5400" b="1" kern="0" dirty="0">
              <a:solidFill>
                <a:srgbClr val="FF0000"/>
              </a:solidFill>
              <a:latin typeface="VAGRoundedLTPro-Light"/>
              <a:cs typeface="VAGRoundedLTPro-Light"/>
            </a:endParaRPr>
          </a:p>
          <a:p>
            <a:pPr marL="914400" indent="-914400">
              <a:buAutoNum type="arabicPeriod"/>
            </a:pPr>
            <a:r>
              <a:rPr lang="cs-CZ" sz="5400" b="1" kern="0" dirty="0">
                <a:solidFill>
                  <a:srgbClr val="000066"/>
                </a:solidFill>
                <a:effectLst/>
                <a:latin typeface="VAGRoundedLTPro-Light"/>
                <a:cs typeface="VAGRoundedLTPro-Light"/>
              </a:rPr>
              <a:t>Lidé </a:t>
            </a:r>
            <a:r>
              <a:rPr lang="cs-CZ" sz="5400" b="1" kern="0" dirty="0">
                <a:effectLst/>
                <a:latin typeface="VAGRoundedLTPro-Light"/>
                <a:cs typeface="VAGRoundedLTPro-Light"/>
              </a:rPr>
              <a:t>– </a:t>
            </a:r>
            <a:r>
              <a:rPr lang="cs-CZ" sz="5400" b="1" kern="0" dirty="0">
                <a:solidFill>
                  <a:srgbClr val="FF0000"/>
                </a:solidFill>
                <a:effectLst/>
                <a:latin typeface="VAGRoundedLTPro-Light"/>
                <a:cs typeface="VAGRoundedLTPro-Light"/>
              </a:rPr>
              <a:t> s kým to budeme dělat</a:t>
            </a:r>
          </a:p>
          <a:p>
            <a:pPr marL="914400" indent="-914400">
              <a:buAutoNum type="arabicPeriod"/>
            </a:pPr>
            <a:r>
              <a:rPr lang="cs-CZ" sz="5400" b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Povinnosti </a:t>
            </a:r>
            <a:r>
              <a:rPr lang="cs-CZ" sz="5400" b="1" kern="0" dirty="0">
                <a:latin typeface="VAGRoundedLTPro-Light"/>
                <a:cs typeface="VAGRoundedLTPro-Light"/>
              </a:rPr>
              <a:t>– </a:t>
            </a:r>
            <a:r>
              <a:rPr lang="cs-CZ" sz="5400" b="1" kern="0" dirty="0">
                <a:solidFill>
                  <a:srgbClr val="FF0000"/>
                </a:solidFill>
                <a:latin typeface="VAGRoundedLTPro-Light"/>
                <a:cs typeface="VAGRoundedLTPro-Light"/>
              </a:rPr>
              <a:t>co musíme splnit</a:t>
            </a:r>
            <a:endParaRPr lang="cs-CZ" sz="5400" b="1" kern="0" dirty="0">
              <a:solidFill>
                <a:srgbClr val="000066"/>
              </a:solidFill>
              <a:effectLst/>
              <a:latin typeface="VAGRoundedLTPro-Light"/>
              <a:cs typeface="VAGRoundedLTPro-Light"/>
            </a:endParaRPr>
          </a:p>
          <a:p>
            <a:pPr marL="914400" indent="-914400" algn="ctr">
              <a:buAutoNum type="arabicPeriod"/>
            </a:pPr>
            <a:endParaRPr lang="cs-CZ" sz="5400" b="1" kern="0" dirty="0">
              <a:solidFill>
                <a:srgbClr val="000066"/>
              </a:solidFill>
              <a:effectLst/>
              <a:latin typeface="VAGRoundedLTPro-Light"/>
              <a:cs typeface="VAGRoundedLTPro-Light"/>
            </a:endParaRPr>
          </a:p>
          <a:p>
            <a:pPr marL="0" indent="0" algn="ctr">
              <a:buNone/>
            </a:pPr>
            <a:endParaRPr lang="cs-CZ" sz="5400" kern="0" dirty="0">
              <a:solidFill>
                <a:srgbClr val="000066"/>
              </a:solidFill>
              <a:effectLst/>
              <a:latin typeface="VAGRoundedLTPro-Light"/>
              <a:cs typeface="VAGRoundedLT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837933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A2D71-47B2-2685-D64F-EBB3F7EE6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logo&#10;&#10;Popis byl vytvořen automaticky">
            <a:extLst>
              <a:ext uri="{FF2B5EF4-FFF2-40B4-BE49-F238E27FC236}">
                <a16:creationId xmlns:a16="http://schemas.microsoft.com/office/drawing/2014/main" id="{A5DB964A-3B85-33D2-73FB-AD40414F7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89" y="306336"/>
            <a:ext cx="2840314" cy="72778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DCF715B-229D-C8F9-48E1-32F2BC50F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0" dirty="0">
                <a:solidFill>
                  <a:srgbClr val="000066"/>
                </a:solidFill>
                <a:latin typeface="VAGRoundedLTPro-Light"/>
              </a:rPr>
              <a:t>Jak vám můžeme pomoct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D4E175AD-5C37-11E8-115C-4AD76BFAE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9826690" cy="438599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cs-CZ" sz="3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Školení pro vedení organizace (pravidla, ne techniky); </a:t>
            </a:r>
          </a:p>
          <a:p>
            <a:pPr>
              <a:lnSpc>
                <a:spcPct val="120000"/>
              </a:lnSpc>
            </a:pPr>
            <a:r>
              <a:rPr lang="cs-CZ" sz="3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Stanovení rozsahu (aktiva, opatření);</a:t>
            </a:r>
          </a:p>
          <a:p>
            <a:pPr>
              <a:lnSpc>
                <a:spcPct val="120000"/>
              </a:lnSpc>
            </a:pPr>
            <a:r>
              <a:rPr lang="cs-CZ" sz="3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Konzultace;</a:t>
            </a:r>
          </a:p>
          <a:p>
            <a:pPr>
              <a:lnSpc>
                <a:spcPct val="120000"/>
              </a:lnSpc>
            </a:pPr>
            <a:r>
              <a:rPr lang="cs-CZ" sz="3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Jednání s dodavateli ve vašem triku;</a:t>
            </a:r>
          </a:p>
          <a:p>
            <a:pPr>
              <a:lnSpc>
                <a:spcPct val="120000"/>
              </a:lnSpc>
            </a:pPr>
            <a:r>
              <a:rPr lang="cs-CZ" sz="3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Příprava osoby odpovědné za kybernetickou bezpečnost;</a:t>
            </a:r>
          </a:p>
          <a:p>
            <a:pPr>
              <a:lnSpc>
                <a:spcPct val="120000"/>
              </a:lnSpc>
            </a:pPr>
            <a:r>
              <a:rPr lang="cs-CZ" sz="3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Auditní činnost – u vás, u dodavatelů</a:t>
            </a:r>
            <a:r>
              <a:rPr lang="en-GB" sz="3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;</a:t>
            </a:r>
            <a:endParaRPr lang="cs-CZ" sz="3600" kern="0" dirty="0">
              <a:solidFill>
                <a:srgbClr val="000066"/>
              </a:solidFill>
              <a:latin typeface="VAGRoundedLTPro-Light"/>
              <a:cs typeface="VAGRoundedLTPro-Light"/>
            </a:endParaRPr>
          </a:p>
          <a:p>
            <a:pPr>
              <a:lnSpc>
                <a:spcPct val="120000"/>
              </a:lnSpc>
            </a:pPr>
            <a:r>
              <a:rPr lang="cs-CZ" sz="3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S partnery technické konzultace</a:t>
            </a:r>
            <a:r>
              <a:rPr lang="en-GB" sz="3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 – </a:t>
            </a:r>
            <a:r>
              <a:rPr lang="en-GB" sz="3600" kern="0" dirty="0" err="1">
                <a:solidFill>
                  <a:srgbClr val="000066"/>
                </a:solidFill>
                <a:latin typeface="VAGRoundedLTPro-Light"/>
                <a:cs typeface="VAGRoundedLTPro-Light"/>
              </a:rPr>
              <a:t>posouzen</a:t>
            </a:r>
            <a:r>
              <a:rPr lang="cs-CZ" sz="3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í stavu </a:t>
            </a:r>
            <a:r>
              <a:rPr lang="cs-CZ" sz="3600" kern="0">
                <a:solidFill>
                  <a:srgbClr val="000066"/>
                </a:solidFill>
                <a:latin typeface="VAGRoundedLTPro-Light"/>
                <a:cs typeface="VAGRoundedLTPro-Light"/>
              </a:rPr>
              <a:t>implementace </a:t>
            </a:r>
            <a:endParaRPr lang="cs-CZ" sz="3600" kern="0" dirty="0">
              <a:solidFill>
                <a:srgbClr val="000066"/>
              </a:solidFill>
              <a:latin typeface="VAGRoundedLTPro-Light"/>
              <a:cs typeface="VAGRoundedLTPro-Light"/>
            </a:endParaRPr>
          </a:p>
          <a:p>
            <a:pPr>
              <a:lnSpc>
                <a:spcPct val="120000"/>
              </a:lnSpc>
            </a:pPr>
            <a:endParaRPr lang="cs-CZ" sz="1300" kern="0" dirty="0">
              <a:solidFill>
                <a:srgbClr val="000066"/>
              </a:solidFill>
              <a:latin typeface="VAGRoundedLTPro-Light"/>
              <a:cs typeface="VAGRoundedLTPro-Light"/>
            </a:endParaRPr>
          </a:p>
          <a:p>
            <a:pPr>
              <a:lnSpc>
                <a:spcPct val="120000"/>
              </a:lnSpc>
            </a:pPr>
            <a:r>
              <a:rPr lang="cs-CZ" sz="3600" b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Kybernetická bezpečnost pro </a:t>
            </a:r>
            <a:r>
              <a:rPr lang="cs-CZ" sz="3600" b="1" kern="0" dirty="0" err="1">
                <a:solidFill>
                  <a:srgbClr val="000066"/>
                </a:solidFill>
                <a:latin typeface="VAGRoundedLTPro-Light"/>
                <a:cs typeface="VAGRoundedLTPro-Light"/>
              </a:rPr>
              <a:t>neajťáky</a:t>
            </a:r>
            <a:endParaRPr lang="cs-CZ" sz="3600" b="1" kern="0" dirty="0">
              <a:solidFill>
                <a:srgbClr val="000066"/>
              </a:solidFill>
              <a:latin typeface="VAGRoundedLTPro-Light"/>
              <a:cs typeface="VAGRoundedLTPro-Light"/>
            </a:endParaRPr>
          </a:p>
          <a:p>
            <a:pPr>
              <a:lnSpc>
                <a:spcPct val="120000"/>
              </a:lnSpc>
            </a:pPr>
            <a:r>
              <a:rPr lang="cs-CZ" sz="3600" b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Demystifikace NIS2</a:t>
            </a:r>
          </a:p>
          <a:p>
            <a:pPr marL="0" indent="0" algn="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432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A2D71-47B2-2685-D64F-EBB3F7EE6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logo&#10;&#10;Popis byl vytvořen automaticky">
            <a:extLst>
              <a:ext uri="{FF2B5EF4-FFF2-40B4-BE49-F238E27FC236}">
                <a16:creationId xmlns:a16="http://schemas.microsoft.com/office/drawing/2014/main" id="{A5DB964A-3B85-33D2-73FB-AD40414F7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89" y="306336"/>
            <a:ext cx="2840314" cy="72778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DCF715B-229D-C8F9-48E1-32F2BC50F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0" dirty="0">
                <a:solidFill>
                  <a:srgbClr val="000066"/>
                </a:solidFill>
                <a:latin typeface="VAGRoundedLTPro-Light"/>
              </a:rPr>
              <a:t>Naše principy fungování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D4E175AD-5C37-11E8-115C-4AD76BFAE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826690" cy="4385990"/>
          </a:xfrm>
        </p:spPr>
        <p:txBody>
          <a:bodyPr>
            <a:normAutofit/>
          </a:bodyPr>
          <a:lstStyle/>
          <a:p>
            <a:r>
              <a:rPr lang="cs-CZ" sz="3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Srozumitelnost</a:t>
            </a:r>
          </a:p>
          <a:p>
            <a:r>
              <a:rPr lang="cs-CZ" sz="3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Otevřenost</a:t>
            </a:r>
          </a:p>
          <a:p>
            <a:r>
              <a:rPr lang="cs-CZ" sz="3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Respekt</a:t>
            </a:r>
          </a:p>
          <a:p>
            <a:r>
              <a:rPr lang="cs-CZ" sz="3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Přiměřenost</a:t>
            </a:r>
          </a:p>
          <a:p>
            <a:r>
              <a:rPr lang="cs-CZ" sz="3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Networking</a:t>
            </a:r>
          </a:p>
          <a:p>
            <a:r>
              <a:rPr lang="cs-CZ" sz="3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Nezatěžovat</a:t>
            </a:r>
          </a:p>
          <a:p>
            <a:r>
              <a:rPr lang="cs-CZ" sz="3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Důležití jste Vy ne my – nepotřebuje si honit triko</a:t>
            </a:r>
          </a:p>
          <a:p>
            <a:endParaRPr lang="cs-CZ" sz="3600" kern="0" dirty="0">
              <a:solidFill>
                <a:srgbClr val="000066"/>
              </a:solidFill>
              <a:latin typeface="VAGRoundedLTPro-Light"/>
              <a:cs typeface="VAGRoundedLTPro-Light"/>
            </a:endParaRPr>
          </a:p>
          <a:p>
            <a:pPr marL="0" indent="0" algn="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21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logo&#10;&#10;Popis byl vytvořen automaticky">
            <a:extLst>
              <a:ext uri="{FF2B5EF4-FFF2-40B4-BE49-F238E27FC236}">
                <a16:creationId xmlns:a16="http://schemas.microsoft.com/office/drawing/2014/main" id="{261EC3A9-6AB1-46D3-E131-4A31DC922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89" y="306336"/>
            <a:ext cx="2840314" cy="72778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B52303-E626-A2C8-7AE6-FCA26493F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0" dirty="0">
                <a:solidFill>
                  <a:srgbClr val="000066"/>
                </a:solidFill>
                <a:latin typeface="VAGRoundedLTPro-Light"/>
              </a:rPr>
              <a:t> 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B4E150F7-17BF-20D0-E1BD-817898DB1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3679"/>
            <a:ext cx="9826690" cy="43859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5400" kern="0" dirty="0">
              <a:solidFill>
                <a:srgbClr val="000066"/>
              </a:solidFill>
              <a:effectLst/>
              <a:latin typeface="VAGRoundedLTPro-Light"/>
              <a:cs typeface="VAGRoundedLTPro-Light"/>
            </a:endParaRPr>
          </a:p>
          <a:p>
            <a:pPr marL="0" indent="0" algn="ctr">
              <a:buNone/>
            </a:pPr>
            <a:r>
              <a:rPr lang="cs-CZ" sz="5400" b="1" kern="0" dirty="0">
                <a:solidFill>
                  <a:srgbClr val="000066"/>
                </a:solidFill>
                <a:effectLst/>
                <a:latin typeface="VAGRoundedLTPro-Light"/>
                <a:cs typeface="VAGRoundedLTPro-Light"/>
              </a:rPr>
              <a:t>„Nezáleží na tom, že se to nestalo až do důsledků. Důležitý je, že se to mohlo stát.“</a:t>
            </a:r>
          </a:p>
          <a:p>
            <a:pPr marL="0" indent="0" algn="r">
              <a:buNone/>
            </a:pPr>
            <a:r>
              <a:rPr lang="cs-CZ" sz="2400" b="1" i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(Jiří Sovák ve filmu Světáci)</a:t>
            </a:r>
            <a:endParaRPr lang="cs-CZ" sz="2400" b="1" i="1" kern="0" dirty="0">
              <a:solidFill>
                <a:srgbClr val="000066"/>
              </a:solidFill>
              <a:effectLst/>
              <a:latin typeface="VAGRoundedLTPro-Light"/>
              <a:cs typeface="VAGRoundedLTPro-Light"/>
            </a:endParaRPr>
          </a:p>
          <a:p>
            <a:pPr marL="0" indent="0" algn="ctr">
              <a:buNone/>
            </a:pPr>
            <a:endParaRPr lang="cs-CZ" sz="5400" kern="0" dirty="0">
              <a:solidFill>
                <a:srgbClr val="000066"/>
              </a:solidFill>
              <a:effectLst/>
              <a:latin typeface="VAGRoundedLTPro-Light"/>
              <a:cs typeface="VAGRoundedLT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429696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logo&#10;&#10;Popis byl vytvořen automaticky">
            <a:extLst>
              <a:ext uri="{FF2B5EF4-FFF2-40B4-BE49-F238E27FC236}">
                <a16:creationId xmlns:a16="http://schemas.microsoft.com/office/drawing/2014/main" id="{261EC3A9-6AB1-46D3-E131-4A31DC922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185" y="476019"/>
            <a:ext cx="4212560" cy="107940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7CBAD40-19A8-F5B4-BC5E-4831E8DD0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B4E150F7-17BF-20D0-E1BD-817898DB1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15" y="1825624"/>
            <a:ext cx="10405641" cy="43045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cs-CZ" sz="4800" b="1" kern="0" dirty="0">
              <a:solidFill>
                <a:srgbClr val="000066"/>
              </a:solidFill>
              <a:effectLst/>
              <a:latin typeface="VAGRoundedLTPro-Light"/>
              <a:cs typeface="VAGRoundedLTPro-Light"/>
            </a:endParaRPr>
          </a:p>
          <a:p>
            <a:pPr marL="0" indent="0" algn="ctr">
              <a:buNone/>
            </a:pPr>
            <a:r>
              <a:rPr lang="cs-CZ" sz="3300" b="1" kern="0" dirty="0">
                <a:solidFill>
                  <a:srgbClr val="000066"/>
                </a:solidFill>
                <a:effectLst/>
                <a:latin typeface="VAGRoundedLTPro-Light"/>
                <a:cs typeface="VAGRoundedLTPro-Light"/>
              </a:rPr>
              <a:t>DĚLÁME KYBERNETICKOU BEZPEČNOST SROZUMITELNĚJŠÍ, ANIŽ BYCHOM SNIŽOVALI JEJÍ DŮLEŽITOST.</a:t>
            </a:r>
          </a:p>
          <a:p>
            <a:pPr marL="0" indent="0" algn="ctr">
              <a:buNone/>
            </a:pPr>
            <a:endParaRPr lang="cs-CZ" sz="3600" b="1" kern="0" dirty="0">
              <a:solidFill>
                <a:srgbClr val="000066"/>
              </a:solidFill>
              <a:effectLst/>
              <a:latin typeface="VAGRoundedLTPro-Light"/>
              <a:cs typeface="VAGRoundedLTPro-Light"/>
            </a:endParaRPr>
          </a:p>
          <a:p>
            <a:pPr marL="0" indent="0" algn="ctr">
              <a:buNone/>
            </a:pPr>
            <a:endParaRPr lang="cs-CZ" sz="3600" b="1" kern="0" dirty="0">
              <a:solidFill>
                <a:srgbClr val="000066"/>
              </a:solidFill>
              <a:effectLst/>
              <a:latin typeface="VAGRoundedLTPro-Light"/>
              <a:cs typeface="VAGRoundedLTPro-Light"/>
            </a:endParaRPr>
          </a:p>
          <a:p>
            <a:pPr marL="0" indent="0" algn="ctr">
              <a:buNone/>
            </a:pPr>
            <a:r>
              <a:rPr lang="cs-CZ" sz="32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E: </a:t>
            </a:r>
            <a:r>
              <a:rPr lang="cs-CZ" sz="3200" kern="0" dirty="0">
                <a:solidFill>
                  <a:srgbClr val="000066"/>
                </a:solidFill>
                <a:latin typeface="VAGRoundedLTPro-Light"/>
                <a:cs typeface="VAGRoundedLTPro-Light"/>
                <a:hlinkClick r:id="rId5"/>
              </a:rPr>
              <a:t>petr@pribehrajske.cz</a:t>
            </a:r>
            <a:endParaRPr lang="cs-CZ" sz="3200" kern="0" dirty="0">
              <a:solidFill>
                <a:srgbClr val="000066"/>
              </a:solidFill>
              <a:latin typeface="VAGRoundedLTPro-Light"/>
              <a:cs typeface="VAGRoundedLTPro-Light"/>
            </a:endParaRPr>
          </a:p>
          <a:p>
            <a:pPr marL="0" indent="0" algn="ctr">
              <a:buNone/>
            </a:pPr>
            <a:r>
              <a:rPr lang="cs-CZ" sz="3200" kern="0" dirty="0">
                <a:solidFill>
                  <a:srgbClr val="000066"/>
                </a:solidFill>
                <a:effectLst/>
                <a:latin typeface="VAGRoundedLTPro-Light"/>
                <a:cs typeface="VAGRoundedLTPro-Light"/>
              </a:rPr>
              <a:t>M: +</a:t>
            </a:r>
            <a:r>
              <a:rPr lang="cs-CZ" sz="32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420 703 404 004</a:t>
            </a:r>
            <a:endParaRPr lang="cs-CZ" sz="3200" dirty="0"/>
          </a:p>
        </p:txBody>
      </p:sp>
      <p:pic>
        <p:nvPicPr>
          <p:cNvPr id="8" name="Obrázek 7" descr="Obsah obrázku logo&#10;&#10;Popis byl vytvořen automaticky">
            <a:extLst>
              <a:ext uri="{FF2B5EF4-FFF2-40B4-BE49-F238E27FC236}">
                <a16:creationId xmlns:a16="http://schemas.microsoft.com/office/drawing/2014/main" id="{FB8AC6B0-042F-337C-2A9E-414E8E106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98" y="440814"/>
            <a:ext cx="4487347" cy="114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72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logo&#10;&#10;Popis byl vytvořen automaticky">
            <a:extLst>
              <a:ext uri="{FF2B5EF4-FFF2-40B4-BE49-F238E27FC236}">
                <a16:creationId xmlns:a16="http://schemas.microsoft.com/office/drawing/2014/main" id="{261EC3A9-6AB1-46D3-E131-4A31DC922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89" y="306336"/>
            <a:ext cx="2840314" cy="72778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B52303-E626-A2C8-7AE6-FCA26493F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1341"/>
            <a:ext cx="10515600" cy="1325563"/>
          </a:xfrm>
        </p:spPr>
        <p:txBody>
          <a:bodyPr/>
          <a:lstStyle/>
          <a:p>
            <a:r>
              <a:rPr lang="cs-CZ" b="1" kern="0" dirty="0">
                <a:solidFill>
                  <a:srgbClr val="000066"/>
                </a:solidFill>
                <a:latin typeface="VAGRoundedLTPro-Light"/>
              </a:rPr>
              <a:t>NIS2 je jen další blbost z EU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B4E150F7-17BF-20D0-E1BD-817898DB1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826690" cy="4304587"/>
          </a:xfrm>
        </p:spPr>
        <p:txBody>
          <a:bodyPr>
            <a:normAutofit/>
          </a:bodyPr>
          <a:lstStyle/>
          <a:p>
            <a:r>
              <a:rPr lang="cs-CZ" sz="4000" b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GDPR</a:t>
            </a:r>
            <a:r>
              <a:rPr lang="cs-CZ" sz="40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 chrání osobní data cizích lidí, po kterých je vám šumák</a:t>
            </a:r>
          </a:p>
          <a:p>
            <a:r>
              <a:rPr lang="cs-CZ" sz="4000" b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NIS2, resp. kybernetická bezpečnost, </a:t>
            </a:r>
            <a:r>
              <a:rPr lang="cs-CZ" sz="40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chrání výhradně vaše prachy.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6430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09132-A05A-6F56-94D3-1C748AA46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logo&#10;&#10;Popis byl vytvořen automaticky">
            <a:extLst>
              <a:ext uri="{FF2B5EF4-FFF2-40B4-BE49-F238E27FC236}">
                <a16:creationId xmlns:a16="http://schemas.microsoft.com/office/drawing/2014/main" id="{F426E87D-754A-0BF1-5AA1-76FF81502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89" y="306336"/>
            <a:ext cx="2840314" cy="72778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73050AE-B68D-B17E-7338-15D7BDB51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1341"/>
            <a:ext cx="10515600" cy="1325563"/>
          </a:xfrm>
        </p:spPr>
        <p:txBody>
          <a:bodyPr/>
          <a:lstStyle/>
          <a:p>
            <a:pPr algn="ctr"/>
            <a:r>
              <a:rPr lang="cs-CZ" b="1" kern="0" dirty="0">
                <a:solidFill>
                  <a:srgbClr val="000066"/>
                </a:solidFill>
                <a:latin typeface="VAGRoundedLTPro-Light"/>
              </a:rPr>
              <a:t>Co je to tedy NIS2?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80DF0DFD-138E-5A03-8DB9-D9FDF4ADE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705"/>
            <a:ext cx="10196384" cy="447835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sz="4600" b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NIS2 je nový zákon o kybernetické bezpečnosti         (a prováděcí vyhlášky).</a:t>
            </a:r>
          </a:p>
          <a:p>
            <a:endParaRPr lang="cs-CZ" sz="4600" b="1" kern="0" dirty="0">
              <a:solidFill>
                <a:srgbClr val="000066"/>
              </a:solidFill>
              <a:latin typeface="VAGRoundedLTPro-Light"/>
              <a:cs typeface="VAGRoundedLTPro-Light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cs-CZ" sz="4600" b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Důvody nové legislativy:</a:t>
            </a:r>
          </a:p>
          <a:p>
            <a:pPr lvl="1" algn="ctr">
              <a:lnSpc>
                <a:spcPct val="120000"/>
              </a:lnSpc>
            </a:pPr>
            <a:r>
              <a:rPr lang="cs-CZ" sz="4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soulad s EU v oblasti kybernetické bezpečnosti;</a:t>
            </a:r>
          </a:p>
          <a:p>
            <a:pPr lvl="1" algn="ctr">
              <a:lnSpc>
                <a:spcPct val="120000"/>
              </a:lnSpc>
            </a:pPr>
            <a:r>
              <a:rPr lang="cs-CZ" sz="4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hrozba pokuty od EU při nesplnění termínu;</a:t>
            </a:r>
          </a:p>
          <a:p>
            <a:pPr lvl="1" algn="ctr">
              <a:lnSpc>
                <a:spcPct val="120000"/>
              </a:lnSpc>
            </a:pPr>
            <a:r>
              <a:rPr lang="cs-CZ" sz="4600" kern="0" dirty="0">
                <a:solidFill>
                  <a:srgbClr val="FF0000"/>
                </a:solidFill>
                <a:latin typeface="VAGRoundedLTPro-Light"/>
                <a:cs typeface="VAGRoundedLTPro-Light"/>
              </a:rPr>
              <a:t>zvýšení úrovně ochrany státu proti kybernetickým hrozbám (veřejný zájem).</a:t>
            </a:r>
            <a:endParaRPr lang="cs-CZ" sz="4600" kern="0" dirty="0">
              <a:solidFill>
                <a:srgbClr val="000066"/>
              </a:solidFill>
              <a:latin typeface="VAGRoundedLTPro-Light"/>
              <a:cs typeface="VAGRoundedLTPro-Light"/>
            </a:endParaRPr>
          </a:p>
          <a:p>
            <a:endParaRPr lang="cs-CZ" sz="5400" b="1" kern="0" dirty="0">
              <a:solidFill>
                <a:srgbClr val="000066"/>
              </a:solidFill>
              <a:latin typeface="VAGRoundedLTPro-Light"/>
            </a:endParaRPr>
          </a:p>
          <a:p>
            <a:pPr marL="0" indent="0">
              <a:buNone/>
            </a:pPr>
            <a:endParaRPr lang="cs-CZ" sz="5400" b="1" kern="0" dirty="0">
              <a:solidFill>
                <a:srgbClr val="000066"/>
              </a:solidFill>
              <a:latin typeface="VAGRoundedLTPro-Light"/>
            </a:endParaRPr>
          </a:p>
          <a:p>
            <a:pPr marL="0" indent="0">
              <a:buNone/>
            </a:pPr>
            <a:endParaRPr lang="cs-CZ" sz="5400" b="1" kern="0" dirty="0">
              <a:solidFill>
                <a:srgbClr val="000066"/>
              </a:solidFill>
              <a:latin typeface="VAGRoundedLTPro-Light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3637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27D41-B80A-BDB7-9C3C-90352DDE9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logo&#10;&#10;Popis byl vytvořen automaticky">
            <a:extLst>
              <a:ext uri="{FF2B5EF4-FFF2-40B4-BE49-F238E27FC236}">
                <a16:creationId xmlns:a16="http://schemas.microsoft.com/office/drawing/2014/main" id="{EBD77441-18D5-F79C-05C1-748E261DC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89" y="306336"/>
            <a:ext cx="2840314" cy="72778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7702D8F-8646-C0B9-7ED0-08E47580D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1341"/>
            <a:ext cx="10515600" cy="1325563"/>
          </a:xfrm>
        </p:spPr>
        <p:txBody>
          <a:bodyPr/>
          <a:lstStyle/>
          <a:p>
            <a:r>
              <a:rPr lang="cs-CZ" b="1" kern="0" dirty="0">
                <a:solidFill>
                  <a:srgbClr val="000066"/>
                </a:solidFill>
                <a:latin typeface="VAGRoundedLTPro-Light"/>
              </a:rPr>
              <a:t>Z čeho se NIS2 skládá?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798BA0C8-FD78-C680-AA4F-F615B018A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826690" cy="4726040"/>
          </a:xfrm>
        </p:spPr>
        <p:txBody>
          <a:bodyPr>
            <a:normAutofit fontScale="62500" lnSpcReduction="20000"/>
          </a:bodyPr>
          <a:lstStyle/>
          <a:p>
            <a:r>
              <a:rPr lang="cs-CZ" sz="54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Nový zákon o kybernetické bezpečnosti</a:t>
            </a:r>
          </a:p>
          <a:p>
            <a:endParaRPr lang="cs-CZ" sz="1500" kern="0" dirty="0">
              <a:solidFill>
                <a:srgbClr val="000066"/>
              </a:solidFill>
              <a:latin typeface="VAGRoundedLTPro-Light"/>
              <a:cs typeface="VAGRoundedLTPro-Light"/>
            </a:endParaRPr>
          </a:p>
          <a:p>
            <a:r>
              <a:rPr lang="cs-CZ" sz="54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Prováděcí vyhlášky:</a:t>
            </a:r>
          </a:p>
          <a:p>
            <a:pPr lvl="1"/>
            <a:r>
              <a:rPr lang="cs-CZ" sz="5000" kern="0" dirty="0">
                <a:latin typeface="VAGRoundedLTPro-Light"/>
                <a:cs typeface="VAGRoundedLTPro-Light"/>
              </a:rPr>
              <a:t>Vyhláška o regulovaných službách	</a:t>
            </a:r>
          </a:p>
          <a:p>
            <a:pPr lvl="1"/>
            <a:r>
              <a:rPr lang="cs-CZ" sz="5000" kern="0" dirty="0">
                <a:solidFill>
                  <a:srgbClr val="FF0000"/>
                </a:solidFill>
                <a:latin typeface="VAGRoundedLTPro-Light"/>
                <a:cs typeface="VAGRoundedLTPro-Light"/>
              </a:rPr>
              <a:t>Vyhláška o bezpečnostních opatřeních poskytovatele regulované služby v režimu vyšších povinností	</a:t>
            </a:r>
          </a:p>
          <a:p>
            <a:pPr lvl="1"/>
            <a:r>
              <a:rPr lang="cs-CZ" sz="5000" kern="0" dirty="0">
                <a:solidFill>
                  <a:srgbClr val="FF0000"/>
                </a:solidFill>
                <a:latin typeface="VAGRoundedLTPro-Light"/>
                <a:cs typeface="VAGRoundedLTPro-Light"/>
              </a:rPr>
              <a:t>Vyhláška o bezpečnostních opatřeních poskytovatele regulované služby v režimu nižších povinností</a:t>
            </a:r>
          </a:p>
          <a:p>
            <a:pPr lvl="1"/>
            <a:r>
              <a:rPr lang="cs-CZ" sz="5000" kern="0" dirty="0">
                <a:latin typeface="VAGRoundedLTPro-Light"/>
                <a:cs typeface="VAGRoundedLTPro-Light"/>
              </a:rPr>
              <a:t>Vyhláška o Portálu Úřadu a požadavcích na vybrané úkony</a:t>
            </a:r>
          </a:p>
          <a:p>
            <a:pPr lvl="1"/>
            <a:r>
              <a:rPr lang="cs-CZ" sz="5000" kern="0" dirty="0">
                <a:latin typeface="VAGRoundedLTPro-Light"/>
                <a:cs typeface="VAGRoundedLTPro-Light"/>
              </a:rPr>
              <a:t>Vyhláška o nepominutelných funkcích stanoveného rozsahu</a:t>
            </a:r>
            <a:endParaRPr lang="cs-CZ" sz="5400" kern="0" dirty="0">
              <a:latin typeface="VAGRoundedLTPro-Light"/>
              <a:cs typeface="VAGRoundedLTPro-Light"/>
            </a:endParaRPr>
          </a:p>
          <a:p>
            <a:pPr algn="ctr"/>
            <a:endParaRPr lang="cs-CZ" sz="5400" b="1" kern="0" dirty="0">
              <a:solidFill>
                <a:srgbClr val="000066"/>
              </a:solidFill>
              <a:latin typeface="VAGRoundedLTPro-Light"/>
            </a:endParaRPr>
          </a:p>
          <a:p>
            <a:pPr marL="0" indent="0" algn="ctr">
              <a:buNone/>
            </a:pPr>
            <a:endParaRPr lang="cs-CZ" sz="5400" b="1" kern="0" dirty="0">
              <a:solidFill>
                <a:srgbClr val="000066"/>
              </a:solidFill>
              <a:latin typeface="VAGRoundedLTPro-Light"/>
            </a:endParaRPr>
          </a:p>
          <a:p>
            <a:pPr marL="0" indent="0" algn="ctr">
              <a:buNone/>
            </a:pPr>
            <a:endParaRPr lang="cs-CZ" sz="5400" b="1" kern="0" dirty="0">
              <a:solidFill>
                <a:srgbClr val="000066"/>
              </a:solidFill>
              <a:latin typeface="VAGRoundedLTPro-Light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8381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logo&#10;&#10;Popis byl vytvořen automaticky">
            <a:extLst>
              <a:ext uri="{FF2B5EF4-FFF2-40B4-BE49-F238E27FC236}">
                <a16:creationId xmlns:a16="http://schemas.microsoft.com/office/drawing/2014/main" id="{261EC3A9-6AB1-46D3-E131-4A31DC922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89" y="306336"/>
            <a:ext cx="2840314" cy="72778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B52303-E626-A2C8-7AE6-FCA26493F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B4E150F7-17BF-20D0-E1BD-817898DB1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705" y="1234500"/>
            <a:ext cx="9995392" cy="5014185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cs-CZ" sz="3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Nejedná se o obecnou normu, povinnou pro všechny subjekty, ale pouze pro ty, které poskytují služby potřebné pro chod společnosti – </a:t>
            </a:r>
            <a:r>
              <a:rPr lang="cs-CZ" sz="3600" b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stát hájí veřejný zájem</a:t>
            </a:r>
            <a:r>
              <a:rPr lang="cs-CZ" sz="3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cs-CZ" sz="3600" kern="0" dirty="0">
              <a:solidFill>
                <a:srgbClr val="000066"/>
              </a:solidFill>
              <a:latin typeface="VAGRoundedLTPro-Light"/>
              <a:cs typeface="VAGRoundedLTPro-Light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3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Podobnou regulaci vydala vloni Komise pro cenné papíry v USA, kde rovněž stanoví povinnosti managementu zabývat se kybernetickou bezpečností – </a:t>
            </a:r>
            <a:r>
              <a:rPr lang="cs-CZ" sz="3600" b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komise hají zájmy akcionářů.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59659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DED1F2-DEC6-E0B3-1F06-FDE87CCCC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0" dirty="0">
                <a:solidFill>
                  <a:srgbClr val="000066"/>
                </a:solidFill>
                <a:latin typeface="VAGRoundedLTPro-Light"/>
              </a:rPr>
              <a:t>Jsou tyto služby ve veřejném zájmu?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F3F07C-E71D-4656-997E-22DEE1137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690688"/>
            <a:ext cx="5181600" cy="3818430"/>
          </a:xfrm>
        </p:spPr>
        <p:txBody>
          <a:bodyPr>
            <a:normAutofit fontScale="70000" lnSpcReduction="20000"/>
          </a:bodyPr>
          <a:lstStyle/>
          <a:p>
            <a:r>
              <a:rPr lang="cs-CZ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výroba elektřiny</a:t>
            </a:r>
          </a:p>
          <a:p>
            <a:r>
              <a:rPr lang="cs-CZ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provoz přenosové soustavy elektřiny</a:t>
            </a:r>
          </a:p>
          <a:p>
            <a:r>
              <a:rPr lang="cs-CZ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provoz distribuční soustavy elektřiny</a:t>
            </a:r>
          </a:p>
          <a:p>
            <a:r>
              <a:rPr lang="cs-CZ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výroba potravin</a:t>
            </a:r>
          </a:p>
          <a:p>
            <a:r>
              <a:rPr lang="cs-CZ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zpracování potravin</a:t>
            </a:r>
          </a:p>
          <a:p>
            <a:r>
              <a:rPr lang="cs-CZ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distribuce potravin</a:t>
            </a:r>
          </a:p>
          <a:p>
            <a:r>
              <a:rPr lang="cs-CZ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výroba tepelné energie</a:t>
            </a:r>
          </a:p>
          <a:p>
            <a:r>
              <a:rPr lang="cs-CZ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provoz soustavy zásobování tepelnou energií</a:t>
            </a:r>
          </a:p>
          <a:p>
            <a:r>
              <a:rPr lang="cs-CZ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provoz zařízení pro nakládání s odpadem</a:t>
            </a:r>
          </a:p>
          <a:p>
            <a:r>
              <a:rPr lang="cs-CZ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přeprava odpadu</a:t>
            </a:r>
          </a:p>
          <a:p>
            <a:r>
              <a:rPr lang="cs-CZ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…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74FD626-B323-CC66-6F7C-5EE3C0630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688990"/>
            <a:ext cx="4695497" cy="3955065"/>
          </a:xfrm>
        </p:spPr>
        <p:txBody>
          <a:bodyPr>
            <a:normAutofit fontScale="70000" lnSpcReduction="20000"/>
          </a:bodyPr>
          <a:lstStyle/>
          <a:p>
            <a:r>
              <a:rPr lang="cs-CZ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provozování vodovodu</a:t>
            </a:r>
          </a:p>
          <a:p>
            <a:r>
              <a:rPr lang="cs-CZ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provozování kanalizace</a:t>
            </a:r>
          </a:p>
          <a:p>
            <a:r>
              <a:rPr lang="cs-CZ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provozování dráhy</a:t>
            </a:r>
          </a:p>
          <a:p>
            <a:r>
              <a:rPr lang="cs-CZ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provoz drážní dopravy</a:t>
            </a:r>
          </a:p>
          <a:p>
            <a:r>
              <a:rPr lang="cs-CZ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provoz inteligentního dopravního systému</a:t>
            </a:r>
          </a:p>
          <a:p>
            <a:r>
              <a:rPr lang="cs-CZ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poskytování služby elektronických komunikací</a:t>
            </a:r>
          </a:p>
          <a:p>
            <a:r>
              <a:rPr lang="cs-CZ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poskytování zdravotní péče</a:t>
            </a:r>
          </a:p>
          <a:p>
            <a:r>
              <a:rPr lang="cs-CZ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výroba zdravotních potřeb</a:t>
            </a:r>
          </a:p>
          <a:p>
            <a:r>
              <a:rPr lang="cs-CZ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poskytování poštovní a kurýrní služby</a:t>
            </a:r>
          </a:p>
          <a:p>
            <a:r>
              <a:rPr lang="cs-CZ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…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A144165-368F-477D-1DF8-81E7DAEDA76F}"/>
              </a:ext>
            </a:extLst>
          </p:cNvPr>
          <p:cNvSpPr txBox="1"/>
          <p:nvPr/>
        </p:nvSpPr>
        <p:spPr>
          <a:xfrm>
            <a:off x="1040526" y="5509118"/>
            <a:ext cx="9291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kern="0" dirty="0">
                <a:solidFill>
                  <a:srgbClr val="FF0000"/>
                </a:solidFill>
                <a:latin typeface="VAGRoundedLTPro-Light"/>
              </a:rPr>
              <a:t>výkon svěřených pravomocí</a:t>
            </a:r>
            <a:endParaRPr lang="cs-CZ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84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logo&#10;&#10;Popis byl vytvořen automaticky">
            <a:extLst>
              <a:ext uri="{FF2B5EF4-FFF2-40B4-BE49-F238E27FC236}">
                <a16:creationId xmlns:a16="http://schemas.microsoft.com/office/drawing/2014/main" id="{261EC3A9-6AB1-46D3-E131-4A31DC922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89" y="306336"/>
            <a:ext cx="2840314" cy="72778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B52303-E626-A2C8-7AE6-FCA26493F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1341"/>
            <a:ext cx="10515600" cy="1325563"/>
          </a:xfrm>
        </p:spPr>
        <p:txBody>
          <a:bodyPr/>
          <a:lstStyle/>
          <a:p>
            <a:pPr algn="ctr"/>
            <a:r>
              <a:rPr lang="cs-CZ" b="1" kern="0" dirty="0">
                <a:solidFill>
                  <a:srgbClr val="000066"/>
                </a:solidFill>
                <a:latin typeface="VAGRoundedLTPro-Light"/>
              </a:rPr>
              <a:t>Hlavní rozdíl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B4E150F7-17BF-20D0-E1BD-817898DB1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134" y="1761909"/>
            <a:ext cx="10725665" cy="43045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Oproti stávající právní úpravě zde dochází k zásadnímu </a:t>
            </a:r>
            <a:r>
              <a:rPr lang="cs-CZ" sz="4000" b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kvalitativnímu posunu</a:t>
            </a:r>
            <a:r>
              <a:rPr lang="cs-CZ" sz="40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. </a:t>
            </a:r>
          </a:p>
          <a:p>
            <a:pPr marL="0" indent="0" algn="ctr">
              <a:buNone/>
            </a:pPr>
            <a:r>
              <a:rPr lang="cs-CZ" sz="40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Místo ochrany kritické infrastruktury a významných informačních systémů se regulace zaměřuje na </a:t>
            </a:r>
            <a:r>
              <a:rPr lang="cs-CZ" sz="4000" b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dostupnost tzv. regulovaných služeb</a:t>
            </a:r>
            <a:r>
              <a:rPr lang="cs-CZ" sz="40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.</a:t>
            </a:r>
            <a:endParaRPr lang="cs-CZ" sz="4000" b="1" kern="0" dirty="0">
              <a:solidFill>
                <a:srgbClr val="000066"/>
              </a:solidFill>
              <a:latin typeface="VAGRoundedLTPro-Light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484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logo&#10;&#10;Popis byl vytvořen automaticky">
            <a:extLst>
              <a:ext uri="{FF2B5EF4-FFF2-40B4-BE49-F238E27FC236}">
                <a16:creationId xmlns:a16="http://schemas.microsoft.com/office/drawing/2014/main" id="{261EC3A9-6AB1-46D3-E131-4A31DC922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89" y="306336"/>
            <a:ext cx="2840314" cy="72778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B52303-E626-A2C8-7AE6-FCA26493F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97" y="690369"/>
            <a:ext cx="10515600" cy="1325563"/>
          </a:xfrm>
        </p:spPr>
        <p:txBody>
          <a:bodyPr/>
          <a:lstStyle/>
          <a:p>
            <a:pPr algn="ctr"/>
            <a:r>
              <a:rPr lang="cs-CZ" b="1" kern="0" dirty="0">
                <a:solidFill>
                  <a:srgbClr val="000066"/>
                </a:solidFill>
                <a:latin typeface="VAGRoundedLTPro-Light"/>
              </a:rPr>
              <a:t>Služby jsou stavěny přes </a:t>
            </a:r>
            <a:r>
              <a:rPr lang="cs-CZ" b="1" kern="0" dirty="0">
                <a:solidFill>
                  <a:srgbClr val="FF0000"/>
                </a:solidFill>
                <a:latin typeface="VAGRoundedLTPro-Light"/>
              </a:rPr>
              <a:t>aktiva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B4E150F7-17BF-20D0-E1BD-817898DB1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705" y="2015932"/>
            <a:ext cx="9936892" cy="43859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b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Aktivum</a:t>
            </a:r>
            <a:r>
              <a:rPr lang="cs-CZ" sz="3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 je to, co nám pomáhá dosahovat našich cílů, vytváří/zvyšuje hodnotu apod.</a:t>
            </a:r>
          </a:p>
          <a:p>
            <a:pPr marL="0" indent="0" algn="ctr">
              <a:buNone/>
            </a:pPr>
            <a:r>
              <a:rPr lang="cs-CZ" sz="3600" b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Pasivum</a:t>
            </a:r>
            <a:r>
              <a:rPr lang="cs-CZ" sz="3600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 je to, co nám dosahování našich cílů komplikuje, zvyšuje náklady, snižuje výnosy apod.</a:t>
            </a:r>
          </a:p>
          <a:p>
            <a:pPr algn="ctr"/>
            <a:endParaRPr lang="cs-CZ" sz="3600" kern="0" dirty="0">
              <a:solidFill>
                <a:srgbClr val="000066"/>
              </a:solidFill>
              <a:latin typeface="VAGRoundedLTPro-Light"/>
              <a:cs typeface="VAGRoundedLTPro-Light"/>
            </a:endParaRPr>
          </a:p>
          <a:p>
            <a:pPr marL="0" indent="0" algn="ctr">
              <a:buNone/>
            </a:pPr>
            <a:r>
              <a:rPr lang="cs-CZ" sz="3600" b="1" kern="0" dirty="0">
                <a:solidFill>
                  <a:srgbClr val="000066"/>
                </a:solidFill>
                <a:latin typeface="VAGRoundedLTPro-Light"/>
                <a:cs typeface="VAGRoundedLTPro-Light"/>
              </a:rPr>
              <a:t>Cílem kybernetických útoků je přeměna vašich aktiv na pasiva.</a:t>
            </a:r>
          </a:p>
          <a:p>
            <a:pPr marL="0" indent="0" algn="ctr">
              <a:buNone/>
            </a:pPr>
            <a:endParaRPr lang="cs-CZ" sz="3600" kern="0" dirty="0">
              <a:solidFill>
                <a:srgbClr val="000066"/>
              </a:solidFill>
              <a:latin typeface="VAGRoundedLTPro-Light"/>
              <a:cs typeface="VAGRoundedLTPro-Light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575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2D2840A2-208A-4F21-B26A-5364EA323EEB}" vid="{080BEA92-E986-4D08-BB95-DC534C51A610}"/>
    </a:ext>
  </a:extLst>
</a:theme>
</file>

<file path=ppt/theme/theme2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2D2840A2-208A-4F21-B26A-5364EA323EEB}" vid="{FE62CB74-B0CD-4541-87F3-9776680D34F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84744</TotalTime>
  <Words>1274</Words>
  <Application>Microsoft Office PowerPoint</Application>
  <PresentationFormat>Širokoúhlá obrazovka</PresentationFormat>
  <Paragraphs>217</Paragraphs>
  <Slides>26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VAGRoundedLTPro-Light</vt:lpstr>
      <vt:lpstr>Motiv Office</vt:lpstr>
      <vt:lpstr>Vlastní návrh</vt:lpstr>
      <vt:lpstr>Primární aktiva v kontextu NIS2 h</vt:lpstr>
      <vt:lpstr>O mně</vt:lpstr>
      <vt:lpstr>NIS2 je jen další blbost z EU</vt:lpstr>
      <vt:lpstr>Co je to tedy NIS2?</vt:lpstr>
      <vt:lpstr>Z čeho se NIS2 skládá?</vt:lpstr>
      <vt:lpstr> </vt:lpstr>
      <vt:lpstr>Jsou tyto služby ve veřejném zájmu?</vt:lpstr>
      <vt:lpstr>Hlavní rozdíl</vt:lpstr>
      <vt:lpstr>Služby jsou stavěny přes aktiva</vt:lpstr>
      <vt:lpstr>Co je to aktivum (podle zákona)</vt:lpstr>
      <vt:lpstr> </vt:lpstr>
      <vt:lpstr>Aktiva (přehledně)</vt:lpstr>
      <vt:lpstr>Co je primární aktivum?</vt:lpstr>
      <vt:lpstr>Pomoc najdeme  ve vyšších povinnostech</vt:lpstr>
      <vt:lpstr>Pomoc najdeme  ve vyšších povinnostech - pokračování</vt:lpstr>
      <vt:lpstr>Aktiva (podle vzoru pekař)</vt:lpstr>
      <vt:lpstr>Aktiva (podle vzoru pekař)</vt:lpstr>
      <vt:lpstr>IS - pokud nejsou váš chleba, patří sem:</vt:lpstr>
      <vt:lpstr> </vt:lpstr>
      <vt:lpstr>Kudy na to tedy jít?</vt:lpstr>
      <vt:lpstr> </vt:lpstr>
      <vt:lpstr> </vt:lpstr>
      <vt:lpstr>Jak vám můžeme pomoct</vt:lpstr>
      <vt:lpstr>Naše principy fungování</vt:lpstr>
      <vt:lpstr>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1 h</dc:title>
  <dc:creator>Petr Šubert</dc:creator>
  <cp:lastModifiedBy>Petr Šubert</cp:lastModifiedBy>
  <cp:revision>16</cp:revision>
  <cp:lastPrinted>2024-04-03T10:06:58Z</cp:lastPrinted>
  <dcterms:created xsi:type="dcterms:W3CDTF">2023-04-21T12:16:58Z</dcterms:created>
  <dcterms:modified xsi:type="dcterms:W3CDTF">2024-04-03T17:10:20Z</dcterms:modified>
</cp:coreProperties>
</file>